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handoutMasterIdLst>
    <p:handoutMasterId r:id="rId22"/>
  </p:handoutMasterIdLst>
  <p:sldIdLst>
    <p:sldId id="322" r:id="rId2"/>
    <p:sldId id="297" r:id="rId3"/>
    <p:sldId id="259" r:id="rId4"/>
    <p:sldId id="349" r:id="rId5"/>
    <p:sldId id="321" r:id="rId6"/>
    <p:sldId id="348" r:id="rId7"/>
    <p:sldId id="294" r:id="rId8"/>
    <p:sldId id="296" r:id="rId9"/>
    <p:sldId id="347" r:id="rId10"/>
    <p:sldId id="352" r:id="rId11"/>
    <p:sldId id="335" r:id="rId12"/>
    <p:sldId id="354" r:id="rId13"/>
    <p:sldId id="358" r:id="rId14"/>
    <p:sldId id="355" r:id="rId15"/>
    <p:sldId id="356" r:id="rId16"/>
    <p:sldId id="357" r:id="rId17"/>
    <p:sldId id="346" r:id="rId18"/>
    <p:sldId id="359" r:id="rId19"/>
    <p:sldId id="336" r:id="rId20"/>
  </p:sldIdLst>
  <p:sldSz cx="9144000" cy="6858000" type="screen4x3"/>
  <p:notesSz cx="6858000" cy="9144000"/>
  <p:embeddedFontLst>
    <p:embeddedFont>
      <p:font typeface="굴림체" panose="020B0609000101010101" pitchFamily="49" charset="-127"/>
      <p:regular r:id="rId23"/>
    </p:embeddedFont>
    <p:embeddedFont>
      <p:font typeface="맑은 고딕" panose="020B0503020000020004" pitchFamily="34" charset="-127"/>
      <p:regular r:id="rId24"/>
      <p:bold r:id="rId25"/>
    </p:embeddedFon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Tahoma" panose="020B0604030504040204" pitchFamily="34" charset="0"/>
      <p:regular r:id="rId32"/>
      <p:bold r:id="rId33"/>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AABE"/>
    <a:srgbClr val="DFEB23"/>
    <a:srgbClr val="3393A5"/>
    <a:srgbClr val="D8EAED"/>
    <a:srgbClr val="373F46"/>
    <a:srgbClr val="BC8B62"/>
    <a:srgbClr val="2D2323"/>
    <a:srgbClr val="FDDFAC"/>
    <a:srgbClr val="212937"/>
    <a:srgbClr val="4B65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31" autoAdjust="0"/>
    <p:restoredTop sz="94792" autoAdjust="0"/>
  </p:normalViewPr>
  <p:slideViewPr>
    <p:cSldViewPr>
      <p:cViewPr>
        <p:scale>
          <a:sx n="85" d="100"/>
          <a:sy n="85" d="100"/>
        </p:scale>
        <p:origin x="90" y="858"/>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5" d="100"/>
          <a:sy n="85" d="100"/>
        </p:scale>
        <p:origin x="-387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2023-09-09</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gif>
</file>

<file path=ppt/media/image10.jpg>
</file>

<file path=ppt/media/image11.jpg>
</file>

<file path=ppt/media/image12.png>
</file>

<file path=ppt/media/image13.png>
</file>

<file path=ppt/media/image14.png>
</file>

<file path=ppt/media/image15.png>
</file>

<file path=ppt/media/image16.png>
</file>

<file path=ppt/media/image2.gif>
</file>

<file path=ppt/media/image3.gif>
</file>

<file path=ppt/media/image4.gif>
</file>

<file path=ppt/media/image5.gif>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2023-09-09</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2023-09-09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hasCustomPrompt="1"/>
          </p:nvPr>
        </p:nvSpPr>
        <p:spPr>
          <a:xfrm>
            <a:off x="539552" y="548680"/>
            <a:ext cx="5760640" cy="1585338"/>
          </a:xfrm>
          <a:noFill/>
          <a:ln w="9525">
            <a:noFill/>
            <a:miter lim="800000"/>
            <a:headEnd/>
            <a:tailEnd/>
          </a:ln>
          <a:effectLst/>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kern="1200" baseline="0" dirty="0">
                <a:gradFill>
                  <a:gsLst>
                    <a:gs pos="14167">
                      <a:srgbClr val="373F46"/>
                    </a:gs>
                    <a:gs pos="19167">
                      <a:srgbClr val="373F46"/>
                    </a:gs>
                  </a:gsLst>
                  <a:lin ang="5400000" scaled="0"/>
                </a:gradFill>
                <a:effectLst/>
                <a:latin typeface="+mj-lt"/>
                <a:ea typeface="맑은 고딕"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1380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2324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2023-09-09</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2023-09-09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3074"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1475656" y="197107"/>
            <a:ext cx="6790894"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3393A5"/>
                </a:solidFill>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p>
            <a:fld id="{ED3D6733-6F27-4404-AB51-585418F146E5}" type="datetimeFigureOut">
              <a:rPr lang="ko-KR" altLang="en-US" smtClean="0"/>
              <a:pPr/>
              <a:t>2023-09-09</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899592" y="1308301"/>
            <a:ext cx="7933542" cy="4929011"/>
          </a:xfrm>
        </p:spPr>
        <p:txBody>
          <a:bodyPr>
            <a:normAutofit/>
          </a:bodyPr>
          <a:lstStyle>
            <a:lvl1pPr algn="l">
              <a:buNone/>
              <a:defRPr sz="1600" i="1" baseline="0">
                <a:solidFill>
                  <a:srgbClr val="373F46"/>
                </a:solidFill>
                <a:latin typeface="+mj-lt"/>
                <a:ea typeface="맑은 고딕" pitchFamily="50" charset="-127"/>
              </a:defRPr>
            </a:lvl1pPr>
            <a:lvl2pPr algn="l">
              <a:buNone/>
              <a:defRPr sz="1600" i="1" baseline="0">
                <a:solidFill>
                  <a:srgbClr val="373F46"/>
                </a:solidFill>
                <a:latin typeface="+mj-lt"/>
                <a:ea typeface="맑은 고딕" pitchFamily="50" charset="-127"/>
              </a:defRPr>
            </a:lvl2pPr>
            <a:lvl3pPr algn="l">
              <a:buNone/>
              <a:defRPr sz="1600" i="1" baseline="0">
                <a:solidFill>
                  <a:srgbClr val="373F46"/>
                </a:solidFill>
                <a:latin typeface="+mj-lt"/>
                <a:ea typeface="맑은 고딕" pitchFamily="50" charset="-127"/>
              </a:defRPr>
            </a:lvl3pPr>
            <a:lvl4pPr algn="l">
              <a:buNone/>
              <a:defRPr sz="1600" i="1" baseline="0">
                <a:solidFill>
                  <a:srgbClr val="373F46"/>
                </a:solidFill>
                <a:latin typeface="+mj-lt"/>
                <a:ea typeface="맑은 고딕" pitchFamily="50" charset="-127"/>
              </a:defRPr>
            </a:lvl4pPr>
            <a:lvl5pPr algn="l">
              <a:buNone/>
              <a:defRPr sz="1600" i="1" baseline="0">
                <a:solidFill>
                  <a:srgbClr val="373F46"/>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p>
            <a:fld id="{ED3D6733-6F27-4404-AB51-585418F146E5}" type="datetimeFigureOut">
              <a:rPr lang="ko-KR" altLang="en-US" smtClean="0"/>
              <a:pPr/>
              <a:t>2023-09-09</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p>
            <a:fld id="{EE6BC638-39B7-4287-91A7-2A3DDA573295}" type="slidenum">
              <a:rPr lang="ko-KR" altLang="en-US" smtClean="0"/>
              <a:pPr/>
              <a:t>‹#›</a:t>
            </a:fld>
            <a:endParaRPr lang="ko-KR" altLang="en-US"/>
          </a:p>
        </p:txBody>
      </p:sp>
      <p:sp>
        <p:nvSpPr>
          <p:cNvPr id="8" name="제목 1"/>
          <p:cNvSpPr>
            <a:spLocks noGrp="1"/>
          </p:cNvSpPr>
          <p:nvPr>
            <p:ph type="title"/>
          </p:nvPr>
        </p:nvSpPr>
        <p:spPr>
          <a:xfrm>
            <a:off x="1475656" y="197107"/>
            <a:ext cx="6790894"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3393A5"/>
                </a:solidFill>
                <a:effectLst/>
                <a:latin typeface="+mj-lt"/>
                <a:ea typeface="맑은 고딕" pitchFamily="50" charset="-127"/>
                <a:cs typeface="+mj-cs"/>
              </a:defRPr>
            </a:lvl1pPr>
          </a:lstStyle>
          <a:p>
            <a:r>
              <a:rPr lang="ko-KR" altLang="en-US" dirty="0"/>
              <a:t>마스터 제목 스타일 편집</a:t>
            </a:r>
          </a:p>
        </p:txBody>
      </p:sp>
      <p:sp>
        <p:nvSpPr>
          <p:cNvPr id="9" name="내용 개체 틀 2"/>
          <p:cNvSpPr>
            <a:spLocks noGrp="1"/>
          </p:cNvSpPr>
          <p:nvPr>
            <p:ph idx="1"/>
          </p:nvPr>
        </p:nvSpPr>
        <p:spPr>
          <a:xfrm>
            <a:off x="904332" y="1340768"/>
            <a:ext cx="7933542" cy="4846040"/>
          </a:xfrm>
        </p:spPr>
        <p:txBody>
          <a:bodyPr>
            <a:normAutofit/>
          </a:bodyPr>
          <a:lstStyle>
            <a:lvl1pPr algn="l">
              <a:buNone/>
              <a:defRPr sz="1600" i="1" baseline="0">
                <a:solidFill>
                  <a:srgbClr val="373F46"/>
                </a:solidFill>
                <a:latin typeface="+mj-lt"/>
                <a:ea typeface="맑은 고딕" pitchFamily="50" charset="-127"/>
              </a:defRPr>
            </a:lvl1pPr>
            <a:lvl2pPr algn="l">
              <a:buNone/>
              <a:defRPr sz="1600" i="1" baseline="0">
                <a:solidFill>
                  <a:srgbClr val="373F46"/>
                </a:solidFill>
                <a:latin typeface="+mj-lt"/>
                <a:ea typeface="맑은 고딕" pitchFamily="50" charset="-127"/>
              </a:defRPr>
            </a:lvl2pPr>
            <a:lvl3pPr algn="l">
              <a:buNone/>
              <a:defRPr sz="1600" i="1" baseline="0">
                <a:solidFill>
                  <a:srgbClr val="373F46"/>
                </a:solidFill>
                <a:latin typeface="+mj-lt"/>
                <a:ea typeface="맑은 고딕" pitchFamily="50" charset="-127"/>
              </a:defRPr>
            </a:lvl3pPr>
            <a:lvl4pPr algn="l">
              <a:buNone/>
              <a:defRPr sz="1600" i="1" baseline="0">
                <a:solidFill>
                  <a:srgbClr val="373F46"/>
                </a:solidFill>
                <a:latin typeface="+mj-lt"/>
                <a:ea typeface="맑은 고딕" pitchFamily="50" charset="-127"/>
              </a:defRPr>
            </a:lvl4pPr>
            <a:lvl5pPr algn="l">
              <a:buNone/>
              <a:defRPr sz="1600" i="1" baseline="0">
                <a:solidFill>
                  <a:srgbClr val="373F46"/>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2023-09-09</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539552" y="908720"/>
            <a:ext cx="6696744" cy="1321940"/>
          </a:xfrm>
          <a:noFill/>
          <a:ln w="9525">
            <a:noFill/>
            <a:miter lim="800000"/>
            <a:headEnd/>
            <a:tailEnd/>
          </a:ln>
          <a:effectLst/>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rgbClr val="373F46"/>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2151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5633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1731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2023-09-09</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 id="2147483658" r:id="rId7"/>
    <p:sldLayoutId id="2147483659" r:id="rId8"/>
    <p:sldLayoutId id="2147483660" r:id="rId9"/>
    <p:sldLayoutId id="2147483661" r:id="rId10"/>
    <p:sldLayoutId id="2147483662" r:id="rId11"/>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539552" y="333818"/>
            <a:ext cx="5904656" cy="2951166"/>
          </a:xfrm>
        </p:spPr>
        <p:txBody>
          <a:bodyPr/>
          <a:lstStyle/>
          <a:p>
            <a:r>
              <a:rPr lang="en-US" altLang="ko-KR" sz="4800" b="1" dirty="0"/>
              <a:t>UNLOCKING HOME VALUE THROUGH RENOVATION: </a:t>
            </a:r>
            <a:br>
              <a:rPr lang="en-US" altLang="ko-KR" sz="4800" b="1" dirty="0"/>
            </a:br>
            <a:r>
              <a:rPr lang="en-US" altLang="ko-KR" sz="4000" b="1" dirty="0">
                <a:solidFill>
                  <a:schemeClr val="tx1"/>
                </a:solidFill>
              </a:rPr>
              <a:t>A Data-Driven </a:t>
            </a:r>
            <a:br>
              <a:rPr lang="en-US" altLang="ko-KR" sz="4000" b="1" dirty="0">
                <a:solidFill>
                  <a:schemeClr val="tx1"/>
                </a:solidFill>
              </a:rPr>
            </a:br>
            <a:r>
              <a:rPr lang="en-US" altLang="ko-KR" sz="4000" b="1" dirty="0">
                <a:solidFill>
                  <a:schemeClr val="tx1"/>
                </a:solidFill>
              </a:rPr>
              <a:t>Approach.</a:t>
            </a:r>
            <a:endParaRPr lang="ko-KR" altLang="en-US" sz="4000" b="1" dirty="0">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grpId="0" nodeType="clickEffect">
                                  <p:stCondLst>
                                    <p:cond delay="0"/>
                                  </p:stCondLst>
                                  <p:iterate type="lt">
                                    <p:tmPct val="4000"/>
                                  </p:iterate>
                                  <p:childTnLst>
                                    <p:set>
                                      <p:cBhvr override="childStyle">
                                        <p:cTn id="6" dur="500" fill="hold"/>
                                        <p:tgtEl>
                                          <p:spTgt spid="7"/>
                                        </p:tgtEl>
                                        <p:attrNameLst>
                                          <p:attrName>style.color</p:attrName>
                                        </p:attrNameLst>
                                      </p:cBhvr>
                                      <p:to>
                                        <p:clrVal>
                                          <a:srgbClr val="205867"/>
                                        </p:clrVal>
                                      </p:to>
                                    </p:set>
                                    <p:set>
                                      <p:cBhvr>
                                        <p:cTn id="7" dur="500" fill="hold"/>
                                        <p:tgtEl>
                                          <p:spTgt spid="7"/>
                                        </p:tgtEl>
                                        <p:attrNameLst>
                                          <p:attrName>fillcolor</p:attrName>
                                        </p:attrNameLst>
                                      </p:cBhvr>
                                      <p:to>
                                        <p:clrVal>
                                          <a:srgbClr val="205867"/>
                                        </p:clrVal>
                                      </p:to>
                                    </p:set>
                                    <p:set>
                                      <p:cBhvr>
                                        <p:cTn id="8" dur="500" fill="hold"/>
                                        <p:tgtEl>
                                          <p:spTgt spid="7"/>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fontScale="90000"/>
          </a:bodyPr>
          <a:lstStyle/>
          <a:p>
            <a:r>
              <a:rPr lang="en-US" altLang="ko-KR" dirty="0"/>
              <a:t>FLOWCHART: Predictive Model for Renovation Impact.</a:t>
            </a:r>
            <a:endParaRPr lang="ko-KR" altLang="en-US" dirty="0"/>
          </a:p>
        </p:txBody>
      </p:sp>
      <p:sp>
        <p:nvSpPr>
          <p:cNvPr id="25" name="Text Box 4">
            <a:extLst>
              <a:ext uri="{FF2B5EF4-FFF2-40B4-BE49-F238E27FC236}">
                <a16:creationId xmlns:a16="http://schemas.microsoft.com/office/drawing/2014/main" id="{0DA32178-73AC-41D4-B0DB-0DBCE25998B5}"/>
              </a:ext>
            </a:extLst>
          </p:cNvPr>
          <p:cNvSpPr txBox="1">
            <a:spLocks noChangeArrowheads="1"/>
          </p:cNvSpPr>
          <p:nvPr/>
        </p:nvSpPr>
        <p:spPr bwMode="auto">
          <a:xfrm>
            <a:off x="171442" y="-11399"/>
            <a:ext cx="1550884" cy="76944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4400" b="1" dirty="0">
                <a:solidFill>
                  <a:srgbClr val="D8EAED"/>
                </a:solidFill>
                <a:latin typeface="+mj-lt"/>
                <a:ea typeface="맑은 고딕" pitchFamily="50" charset="-127"/>
                <a:cs typeface="굴림" pitchFamily="50" charset="-127"/>
              </a:rPr>
              <a:t>03</a:t>
            </a:r>
            <a:endParaRPr kumimoji="1" lang="ko-KR" altLang="ko-KR" sz="4400" b="1" dirty="0">
              <a:solidFill>
                <a:srgbClr val="D8EAED"/>
              </a:solidFill>
              <a:latin typeface="+mj-lt"/>
              <a:ea typeface="맑은 고딕" pitchFamily="50" charset="-127"/>
              <a:cs typeface="굴림" pitchFamily="50" charset="-127"/>
            </a:endParaRPr>
          </a:p>
        </p:txBody>
      </p:sp>
      <p:grpSp>
        <p:nvGrpSpPr>
          <p:cNvPr id="84" name="Group 83">
            <a:extLst>
              <a:ext uri="{FF2B5EF4-FFF2-40B4-BE49-F238E27FC236}">
                <a16:creationId xmlns:a16="http://schemas.microsoft.com/office/drawing/2014/main" id="{6872427D-8296-43A6-BE5B-26FA81C55313}"/>
              </a:ext>
            </a:extLst>
          </p:cNvPr>
          <p:cNvGrpSpPr/>
          <p:nvPr/>
        </p:nvGrpSpPr>
        <p:grpSpPr>
          <a:xfrm>
            <a:off x="984223" y="1235118"/>
            <a:ext cx="7476209" cy="3922074"/>
            <a:chOff x="984223" y="1235118"/>
            <a:chExt cx="7476209" cy="3922074"/>
          </a:xfrm>
        </p:grpSpPr>
        <p:grpSp>
          <p:nvGrpSpPr>
            <p:cNvPr id="80" name="Group 79">
              <a:extLst>
                <a:ext uri="{FF2B5EF4-FFF2-40B4-BE49-F238E27FC236}">
                  <a16:creationId xmlns:a16="http://schemas.microsoft.com/office/drawing/2014/main" id="{AD0CBBCF-054B-4C9E-AA6F-0074A18AD73B}"/>
                </a:ext>
              </a:extLst>
            </p:cNvPr>
            <p:cNvGrpSpPr/>
            <p:nvPr/>
          </p:nvGrpSpPr>
          <p:grpSpPr>
            <a:xfrm>
              <a:off x="984223" y="1235118"/>
              <a:ext cx="7476209" cy="3922074"/>
              <a:chOff x="984223" y="1235118"/>
              <a:chExt cx="7520344" cy="3922074"/>
            </a:xfrm>
          </p:grpSpPr>
          <p:sp>
            <p:nvSpPr>
              <p:cNvPr id="4" name="Flowchart: Process 3">
                <a:extLst>
                  <a:ext uri="{FF2B5EF4-FFF2-40B4-BE49-F238E27FC236}">
                    <a16:creationId xmlns:a16="http://schemas.microsoft.com/office/drawing/2014/main" id="{1E586E0A-D51E-4BA1-8C33-45B34A851851}"/>
                  </a:ext>
                </a:extLst>
              </p:cNvPr>
              <p:cNvSpPr/>
              <p:nvPr/>
            </p:nvSpPr>
            <p:spPr>
              <a:xfrm>
                <a:off x="984223" y="1732032"/>
                <a:ext cx="1614632" cy="995164"/>
              </a:xfrm>
              <a:prstGeom prst="flowChartProcess">
                <a:avLst/>
              </a:prstGeom>
              <a:solidFill>
                <a:srgbClr val="3CAA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Collection</a:t>
                </a:r>
              </a:p>
              <a:p>
                <a:pPr algn="ctr"/>
                <a:r>
                  <a:rPr lang="en-US" sz="1200" dirty="0"/>
                  <a:t>(getting the King </a:t>
                </a:r>
              </a:p>
              <a:p>
                <a:pPr algn="ctr"/>
                <a:r>
                  <a:rPr lang="en-US" sz="1200" dirty="0"/>
                  <a:t>County dataset)</a:t>
                </a:r>
              </a:p>
            </p:txBody>
          </p:sp>
          <p:sp>
            <p:nvSpPr>
              <p:cNvPr id="14" name="Flowchart: Process 13">
                <a:extLst>
                  <a:ext uri="{FF2B5EF4-FFF2-40B4-BE49-F238E27FC236}">
                    <a16:creationId xmlns:a16="http://schemas.microsoft.com/office/drawing/2014/main" id="{1867B9BD-324F-418F-9C18-D63D143DF58B}"/>
                  </a:ext>
                </a:extLst>
              </p:cNvPr>
              <p:cNvSpPr/>
              <p:nvPr/>
            </p:nvSpPr>
            <p:spPr>
              <a:xfrm>
                <a:off x="2950948" y="1732032"/>
                <a:ext cx="1614632" cy="995164"/>
              </a:xfrm>
              <a:prstGeom prst="flowChartProcess">
                <a:avLst/>
              </a:prstGeom>
              <a:solidFill>
                <a:srgbClr val="3CAA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Processing</a:t>
                </a:r>
              </a:p>
              <a:p>
                <a:pPr algn="ctr"/>
                <a:r>
                  <a:rPr lang="en-US" sz="1100" dirty="0"/>
                  <a:t>(data is being cleaned, </a:t>
                </a:r>
              </a:p>
              <a:p>
                <a:pPr algn="ctr"/>
                <a:r>
                  <a:rPr lang="en-US" sz="1100" dirty="0"/>
                  <a:t>transformed and prepared for the model)</a:t>
                </a:r>
              </a:p>
            </p:txBody>
          </p:sp>
          <p:sp>
            <p:nvSpPr>
              <p:cNvPr id="15" name="Flowchart: Process 14">
                <a:extLst>
                  <a:ext uri="{FF2B5EF4-FFF2-40B4-BE49-F238E27FC236}">
                    <a16:creationId xmlns:a16="http://schemas.microsoft.com/office/drawing/2014/main" id="{EBEB9575-697B-4985-A6B6-F56B46C1DD1B}"/>
                  </a:ext>
                </a:extLst>
              </p:cNvPr>
              <p:cNvSpPr/>
              <p:nvPr/>
            </p:nvSpPr>
            <p:spPr>
              <a:xfrm>
                <a:off x="6874520" y="1235118"/>
                <a:ext cx="1630047" cy="1856627"/>
              </a:xfrm>
              <a:prstGeom prst="flowChartProcess">
                <a:avLst/>
              </a:prstGeom>
              <a:solidFill>
                <a:srgbClr val="3CAA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Predictive Model</a:t>
                </a:r>
              </a:p>
            </p:txBody>
          </p:sp>
          <p:sp>
            <p:nvSpPr>
              <p:cNvPr id="17" name="Flowchart: Process 16">
                <a:extLst>
                  <a:ext uri="{FF2B5EF4-FFF2-40B4-BE49-F238E27FC236}">
                    <a16:creationId xmlns:a16="http://schemas.microsoft.com/office/drawing/2014/main" id="{8AC52594-0F8C-435C-AB55-EFE28486E49E}"/>
                  </a:ext>
                </a:extLst>
              </p:cNvPr>
              <p:cNvSpPr/>
              <p:nvPr/>
            </p:nvSpPr>
            <p:spPr>
              <a:xfrm>
                <a:off x="6882228" y="3846061"/>
                <a:ext cx="1614632" cy="995164"/>
              </a:xfrm>
              <a:prstGeom prst="flowChartProcess">
                <a:avLst/>
              </a:prstGeom>
              <a:solidFill>
                <a:srgbClr val="3CAA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Predictions</a:t>
                </a:r>
              </a:p>
              <a:p>
                <a:pPr algn="ctr"/>
                <a:r>
                  <a:rPr lang="en-US" sz="1100" dirty="0"/>
                  <a:t>(The model makes predictions based on the input data) </a:t>
                </a:r>
              </a:p>
            </p:txBody>
          </p:sp>
          <p:sp>
            <p:nvSpPr>
              <p:cNvPr id="18" name="Flowchart: Process 17">
                <a:extLst>
                  <a:ext uri="{FF2B5EF4-FFF2-40B4-BE49-F238E27FC236}">
                    <a16:creationId xmlns:a16="http://schemas.microsoft.com/office/drawing/2014/main" id="{7C7471CD-C910-4053-A2EF-D2C105F8F6C9}"/>
                  </a:ext>
                </a:extLst>
              </p:cNvPr>
              <p:cNvSpPr/>
              <p:nvPr/>
            </p:nvSpPr>
            <p:spPr>
              <a:xfrm>
                <a:off x="3563889" y="3549053"/>
                <a:ext cx="2880320" cy="1608139"/>
              </a:xfrm>
              <a:prstGeom prst="flowChartProcess">
                <a:avLst/>
              </a:prstGeom>
              <a:solidFill>
                <a:srgbClr val="3CAA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Results</a:t>
                </a:r>
              </a:p>
              <a:p>
                <a:pPr algn="ctr"/>
                <a:r>
                  <a:rPr lang="en-US" sz="1100" dirty="0"/>
                  <a:t>(The predictions are delivered to home owners)</a:t>
                </a:r>
              </a:p>
              <a:p>
                <a:pPr algn="ctr"/>
                <a:r>
                  <a:rPr lang="en-US" sz="1100" dirty="0"/>
                  <a:t> </a:t>
                </a:r>
              </a:p>
            </p:txBody>
          </p:sp>
          <p:cxnSp>
            <p:nvCxnSpPr>
              <p:cNvPr id="8" name="Straight Arrow Connector 7">
                <a:extLst>
                  <a:ext uri="{FF2B5EF4-FFF2-40B4-BE49-F238E27FC236}">
                    <a16:creationId xmlns:a16="http://schemas.microsoft.com/office/drawing/2014/main" id="{88443963-9F18-43AE-A918-CFB291303BA3}"/>
                  </a:ext>
                </a:extLst>
              </p:cNvPr>
              <p:cNvCxnSpPr>
                <a:stCxn id="4" idx="3"/>
                <a:endCxn id="14" idx="1"/>
              </p:cNvCxnSpPr>
              <p:nvPr/>
            </p:nvCxnSpPr>
            <p:spPr>
              <a:xfrm>
                <a:off x="2598855" y="2229614"/>
                <a:ext cx="35209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46CD4C92-9D28-45A3-8F78-1DEAF3156713}"/>
                  </a:ext>
                </a:extLst>
              </p:cNvPr>
              <p:cNvCxnSpPr>
                <a:cxnSpLocks/>
              </p:cNvCxnSpPr>
              <p:nvPr/>
            </p:nvCxnSpPr>
            <p:spPr>
              <a:xfrm>
                <a:off x="4565579" y="2229619"/>
                <a:ext cx="231664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45F624B4-2599-484C-A785-CFE8C0B48224}"/>
                  </a:ext>
                </a:extLst>
              </p:cNvPr>
              <p:cNvCxnSpPr>
                <a:cxnSpLocks/>
                <a:stCxn id="15" idx="2"/>
                <a:endCxn id="17" idx="0"/>
              </p:cNvCxnSpPr>
              <p:nvPr/>
            </p:nvCxnSpPr>
            <p:spPr>
              <a:xfrm>
                <a:off x="7689544" y="3091745"/>
                <a:ext cx="0" cy="75431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63399819-3A01-466A-9830-1AAE577293A7}"/>
                  </a:ext>
                </a:extLst>
              </p:cNvPr>
              <p:cNvCxnSpPr>
                <a:cxnSpLocks/>
                <a:stCxn id="17" idx="1"/>
                <a:endCxn id="18" idx="3"/>
              </p:cNvCxnSpPr>
              <p:nvPr/>
            </p:nvCxnSpPr>
            <p:spPr>
              <a:xfrm flipH="1">
                <a:off x="6444209" y="4343643"/>
                <a:ext cx="438019" cy="948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0" name="TextBox 69">
                <a:extLst>
                  <a:ext uri="{FF2B5EF4-FFF2-40B4-BE49-F238E27FC236}">
                    <a16:creationId xmlns:a16="http://schemas.microsoft.com/office/drawing/2014/main" id="{39C00276-64D6-4639-99CA-2632814210A2}"/>
                  </a:ext>
                </a:extLst>
              </p:cNvPr>
              <p:cNvSpPr txBox="1"/>
              <p:nvPr/>
            </p:nvSpPr>
            <p:spPr>
              <a:xfrm>
                <a:off x="4916392" y="1917578"/>
                <a:ext cx="1773150" cy="707886"/>
              </a:xfrm>
              <a:prstGeom prst="rect">
                <a:avLst/>
              </a:prstGeom>
              <a:noFill/>
            </p:spPr>
            <p:txBody>
              <a:bodyPr wrap="square" rtlCol="0">
                <a:spAutoFit/>
              </a:bodyPr>
              <a:lstStyle/>
              <a:p>
                <a:r>
                  <a:rPr lang="en-US" dirty="0"/>
                  <a:t>Training </a:t>
                </a:r>
              </a:p>
              <a:p>
                <a:r>
                  <a:rPr lang="en-US" sz="1100" dirty="0"/>
                  <a:t>(The model is learning from historical data)</a:t>
                </a:r>
              </a:p>
            </p:txBody>
          </p:sp>
        </p:grpSp>
        <p:grpSp>
          <p:nvGrpSpPr>
            <p:cNvPr id="63" name="Group 62">
              <a:extLst>
                <a:ext uri="{FF2B5EF4-FFF2-40B4-BE49-F238E27FC236}">
                  <a16:creationId xmlns:a16="http://schemas.microsoft.com/office/drawing/2014/main" id="{0D902829-F94D-4650-BAB3-03254CB331F8}"/>
                </a:ext>
              </a:extLst>
            </p:cNvPr>
            <p:cNvGrpSpPr/>
            <p:nvPr/>
          </p:nvGrpSpPr>
          <p:grpSpPr>
            <a:xfrm>
              <a:off x="7247402" y="2268113"/>
              <a:ext cx="819619" cy="809649"/>
              <a:chOff x="5231520" y="5523767"/>
              <a:chExt cx="923969" cy="848784"/>
            </a:xfrm>
            <a:solidFill>
              <a:srgbClr val="D8EAED"/>
            </a:solidFill>
          </p:grpSpPr>
          <p:grpSp>
            <p:nvGrpSpPr>
              <p:cNvPr id="48" name="Graphic 40" descr="Laptop">
                <a:extLst>
                  <a:ext uri="{FF2B5EF4-FFF2-40B4-BE49-F238E27FC236}">
                    <a16:creationId xmlns:a16="http://schemas.microsoft.com/office/drawing/2014/main" id="{245CFBC4-AEFA-4EF0-8C5F-8EAC0E93C925}"/>
                  </a:ext>
                </a:extLst>
              </p:cNvPr>
              <p:cNvGrpSpPr/>
              <p:nvPr/>
            </p:nvGrpSpPr>
            <p:grpSpPr>
              <a:xfrm>
                <a:off x="5231520" y="5523767"/>
                <a:ext cx="403842" cy="516099"/>
                <a:chOff x="3698332" y="2783051"/>
                <a:chExt cx="1835223" cy="1835223"/>
              </a:xfrm>
              <a:grpFill/>
            </p:grpSpPr>
            <p:sp>
              <p:nvSpPr>
                <p:cNvPr id="49" name="Freeform: Shape 48">
                  <a:extLst>
                    <a:ext uri="{FF2B5EF4-FFF2-40B4-BE49-F238E27FC236}">
                      <a16:creationId xmlns:a16="http://schemas.microsoft.com/office/drawing/2014/main" id="{5008F152-52D2-4039-91A8-C60366DEB97D}"/>
                    </a:ext>
                  </a:extLst>
                </p:cNvPr>
                <p:cNvSpPr/>
                <p:nvPr/>
              </p:nvSpPr>
              <p:spPr>
                <a:xfrm>
                  <a:off x="3965969" y="3165389"/>
                  <a:ext cx="1299950" cy="879378"/>
                </a:xfrm>
                <a:custGeom>
                  <a:avLst/>
                  <a:gdLst>
                    <a:gd name="connsiteX0" fmla="*/ 1185248 w 1299949"/>
                    <a:gd name="connsiteY0" fmla="*/ 764676 h 879377"/>
                    <a:gd name="connsiteX1" fmla="*/ 114701 w 1299949"/>
                    <a:gd name="connsiteY1" fmla="*/ 764676 h 879377"/>
                    <a:gd name="connsiteX2" fmla="*/ 114701 w 1299949"/>
                    <a:gd name="connsiteY2" fmla="*/ 114701 h 879377"/>
                    <a:gd name="connsiteX3" fmla="*/ 1185248 w 1299949"/>
                    <a:gd name="connsiteY3" fmla="*/ 114701 h 879377"/>
                    <a:gd name="connsiteX4" fmla="*/ 1185248 w 1299949"/>
                    <a:gd name="connsiteY4" fmla="*/ 764676 h 879377"/>
                    <a:gd name="connsiteX5" fmla="*/ 1299950 w 1299949"/>
                    <a:gd name="connsiteY5" fmla="*/ 76468 h 879377"/>
                    <a:gd name="connsiteX6" fmla="*/ 1223482 w 1299949"/>
                    <a:gd name="connsiteY6" fmla="*/ 0 h 879377"/>
                    <a:gd name="connsiteX7" fmla="*/ 76468 w 1299949"/>
                    <a:gd name="connsiteY7" fmla="*/ 0 h 879377"/>
                    <a:gd name="connsiteX8" fmla="*/ 0 w 1299949"/>
                    <a:gd name="connsiteY8" fmla="*/ 76468 h 879377"/>
                    <a:gd name="connsiteX9" fmla="*/ 0 w 1299949"/>
                    <a:gd name="connsiteY9" fmla="*/ 879378 h 879377"/>
                    <a:gd name="connsiteX10" fmla="*/ 1299950 w 1299949"/>
                    <a:gd name="connsiteY10" fmla="*/ 879378 h 879377"/>
                    <a:gd name="connsiteX11" fmla="*/ 1299950 w 1299949"/>
                    <a:gd name="connsiteY11" fmla="*/ 76468 h 87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9949" h="879377">
                      <a:moveTo>
                        <a:pt x="1185248" y="764676"/>
                      </a:moveTo>
                      <a:lnTo>
                        <a:pt x="114701" y="764676"/>
                      </a:lnTo>
                      <a:lnTo>
                        <a:pt x="114701" y="114701"/>
                      </a:lnTo>
                      <a:lnTo>
                        <a:pt x="1185248" y="114701"/>
                      </a:lnTo>
                      <a:lnTo>
                        <a:pt x="1185248" y="764676"/>
                      </a:lnTo>
                      <a:close/>
                      <a:moveTo>
                        <a:pt x="1299950" y="76468"/>
                      </a:moveTo>
                      <a:cubicBezTo>
                        <a:pt x="1299950" y="34410"/>
                        <a:pt x="1265539" y="0"/>
                        <a:pt x="1223482" y="0"/>
                      </a:cubicBezTo>
                      <a:lnTo>
                        <a:pt x="76468" y="0"/>
                      </a:lnTo>
                      <a:cubicBezTo>
                        <a:pt x="34410" y="0"/>
                        <a:pt x="0" y="34410"/>
                        <a:pt x="0" y="76468"/>
                      </a:cubicBezTo>
                      <a:lnTo>
                        <a:pt x="0" y="879378"/>
                      </a:lnTo>
                      <a:lnTo>
                        <a:pt x="1299950" y="879378"/>
                      </a:lnTo>
                      <a:lnTo>
                        <a:pt x="1299950" y="76468"/>
                      </a:lnTo>
                      <a:close/>
                    </a:path>
                  </a:pathLst>
                </a:custGeom>
                <a:grpFill/>
                <a:ln w="19050"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7A3F8907-C840-4F65-83EC-3CB31DB1A662}"/>
                    </a:ext>
                  </a:extLst>
                </p:cNvPr>
                <p:cNvSpPr/>
                <p:nvPr/>
              </p:nvSpPr>
              <p:spPr>
                <a:xfrm>
                  <a:off x="3736566" y="4121234"/>
                  <a:ext cx="1758755" cy="114701"/>
                </a:xfrm>
                <a:custGeom>
                  <a:avLst/>
                  <a:gdLst>
                    <a:gd name="connsiteX0" fmla="*/ 994079 w 1758755"/>
                    <a:gd name="connsiteY0" fmla="*/ 0 h 114701"/>
                    <a:gd name="connsiteX1" fmla="*/ 994079 w 1758755"/>
                    <a:gd name="connsiteY1" fmla="*/ 19117 h 114701"/>
                    <a:gd name="connsiteX2" fmla="*/ 974962 w 1758755"/>
                    <a:gd name="connsiteY2" fmla="*/ 38234 h 114701"/>
                    <a:gd name="connsiteX3" fmla="*/ 783793 w 1758755"/>
                    <a:gd name="connsiteY3" fmla="*/ 38234 h 114701"/>
                    <a:gd name="connsiteX4" fmla="*/ 764676 w 1758755"/>
                    <a:gd name="connsiteY4" fmla="*/ 19117 h 114701"/>
                    <a:gd name="connsiteX5" fmla="*/ 764676 w 1758755"/>
                    <a:gd name="connsiteY5" fmla="*/ 0 h 114701"/>
                    <a:gd name="connsiteX6" fmla="*/ 0 w 1758755"/>
                    <a:gd name="connsiteY6" fmla="*/ 0 h 114701"/>
                    <a:gd name="connsiteX7" fmla="*/ 0 w 1758755"/>
                    <a:gd name="connsiteY7" fmla="*/ 38234 h 114701"/>
                    <a:gd name="connsiteX8" fmla="*/ 76468 w 1758755"/>
                    <a:gd name="connsiteY8" fmla="*/ 114701 h 114701"/>
                    <a:gd name="connsiteX9" fmla="*/ 1682288 w 1758755"/>
                    <a:gd name="connsiteY9" fmla="*/ 114701 h 114701"/>
                    <a:gd name="connsiteX10" fmla="*/ 1758755 w 1758755"/>
                    <a:gd name="connsiteY10" fmla="*/ 38234 h 114701"/>
                    <a:gd name="connsiteX11" fmla="*/ 1758755 w 1758755"/>
                    <a:gd name="connsiteY11" fmla="*/ 0 h 114701"/>
                    <a:gd name="connsiteX12" fmla="*/ 994079 w 1758755"/>
                    <a:gd name="connsiteY12" fmla="*/ 0 h 1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8755" h="114701">
                      <a:moveTo>
                        <a:pt x="994079" y="0"/>
                      </a:moveTo>
                      <a:lnTo>
                        <a:pt x="994079" y="19117"/>
                      </a:lnTo>
                      <a:cubicBezTo>
                        <a:pt x="994079" y="30587"/>
                        <a:pt x="986432" y="38234"/>
                        <a:pt x="974962" y="38234"/>
                      </a:cubicBezTo>
                      <a:lnTo>
                        <a:pt x="783793" y="38234"/>
                      </a:lnTo>
                      <a:cubicBezTo>
                        <a:pt x="772323" y="38234"/>
                        <a:pt x="764676" y="30587"/>
                        <a:pt x="764676" y="19117"/>
                      </a:cubicBezTo>
                      <a:lnTo>
                        <a:pt x="764676" y="0"/>
                      </a:lnTo>
                      <a:lnTo>
                        <a:pt x="0" y="0"/>
                      </a:lnTo>
                      <a:lnTo>
                        <a:pt x="0" y="38234"/>
                      </a:lnTo>
                      <a:cubicBezTo>
                        <a:pt x="0" y="80291"/>
                        <a:pt x="34410" y="114701"/>
                        <a:pt x="76468" y="114701"/>
                      </a:cubicBezTo>
                      <a:lnTo>
                        <a:pt x="1682288" y="114701"/>
                      </a:lnTo>
                      <a:cubicBezTo>
                        <a:pt x="1724345" y="114701"/>
                        <a:pt x="1758755" y="80291"/>
                        <a:pt x="1758755" y="38234"/>
                      </a:cubicBezTo>
                      <a:lnTo>
                        <a:pt x="1758755" y="0"/>
                      </a:lnTo>
                      <a:lnTo>
                        <a:pt x="994079" y="0"/>
                      </a:lnTo>
                      <a:close/>
                    </a:path>
                  </a:pathLst>
                </a:custGeom>
                <a:grpFill/>
                <a:ln w="19050" cap="flat">
                  <a:noFill/>
                  <a:prstDash val="solid"/>
                  <a:miter/>
                </a:ln>
              </p:spPr>
              <p:txBody>
                <a:bodyPr rtlCol="0" anchor="ctr"/>
                <a:lstStyle/>
                <a:p>
                  <a:endParaRPr lang="en-US"/>
                </a:p>
              </p:txBody>
            </p:sp>
          </p:grpSp>
          <p:grpSp>
            <p:nvGrpSpPr>
              <p:cNvPr id="51" name="Graphic 42" descr="Gears">
                <a:extLst>
                  <a:ext uri="{FF2B5EF4-FFF2-40B4-BE49-F238E27FC236}">
                    <a16:creationId xmlns:a16="http://schemas.microsoft.com/office/drawing/2014/main" id="{4A56CDD5-EA84-4BC5-902D-1267246482A1}"/>
                  </a:ext>
                </a:extLst>
              </p:cNvPr>
              <p:cNvGrpSpPr/>
              <p:nvPr/>
            </p:nvGrpSpPr>
            <p:grpSpPr>
              <a:xfrm>
                <a:off x="5668031" y="5934702"/>
                <a:ext cx="436175" cy="437849"/>
                <a:chOff x="3848332" y="2933051"/>
                <a:chExt cx="1835223" cy="1835223"/>
              </a:xfrm>
              <a:grpFill/>
            </p:grpSpPr>
            <p:sp>
              <p:nvSpPr>
                <p:cNvPr id="52" name="Freeform: Shape 51">
                  <a:extLst>
                    <a:ext uri="{FF2B5EF4-FFF2-40B4-BE49-F238E27FC236}">
                      <a16:creationId xmlns:a16="http://schemas.microsoft.com/office/drawing/2014/main" id="{04EEADC1-4D90-4F3D-BFBF-BDEF5BD6ECE8}"/>
                    </a:ext>
                  </a:extLst>
                </p:cNvPr>
                <p:cNvSpPr/>
                <p:nvPr/>
              </p:nvSpPr>
              <p:spPr>
                <a:xfrm>
                  <a:off x="4574774" y="3095545"/>
                  <a:ext cx="802910" cy="802910"/>
                </a:xfrm>
                <a:custGeom>
                  <a:avLst/>
                  <a:gdLst>
                    <a:gd name="connsiteX0" fmla="*/ 407190 w 802910"/>
                    <a:gd name="connsiteY0" fmla="*/ 550567 h 802910"/>
                    <a:gd name="connsiteX1" fmla="*/ 263813 w 802910"/>
                    <a:gd name="connsiteY1" fmla="*/ 407190 h 802910"/>
                    <a:gd name="connsiteX2" fmla="*/ 407190 w 802910"/>
                    <a:gd name="connsiteY2" fmla="*/ 263813 h 802910"/>
                    <a:gd name="connsiteX3" fmla="*/ 550567 w 802910"/>
                    <a:gd name="connsiteY3" fmla="*/ 407190 h 802910"/>
                    <a:gd name="connsiteX4" fmla="*/ 407190 w 802910"/>
                    <a:gd name="connsiteY4" fmla="*/ 550567 h 802910"/>
                    <a:gd name="connsiteX5" fmla="*/ 730266 w 802910"/>
                    <a:gd name="connsiteY5" fmla="*/ 317341 h 802910"/>
                    <a:gd name="connsiteX6" fmla="*/ 699679 w 802910"/>
                    <a:gd name="connsiteY6" fmla="*/ 242785 h 802910"/>
                    <a:gd name="connsiteX7" fmla="*/ 730266 w 802910"/>
                    <a:gd name="connsiteY7" fmla="*/ 152935 h 802910"/>
                    <a:gd name="connsiteX8" fmla="*/ 661445 w 802910"/>
                    <a:gd name="connsiteY8" fmla="*/ 84114 h 802910"/>
                    <a:gd name="connsiteX9" fmla="*/ 571596 w 802910"/>
                    <a:gd name="connsiteY9" fmla="*/ 114701 h 802910"/>
                    <a:gd name="connsiteX10" fmla="*/ 497040 w 802910"/>
                    <a:gd name="connsiteY10" fmla="*/ 84114 h 802910"/>
                    <a:gd name="connsiteX11" fmla="*/ 454982 w 802910"/>
                    <a:gd name="connsiteY11" fmla="*/ 0 h 802910"/>
                    <a:gd name="connsiteX12" fmla="*/ 359398 w 802910"/>
                    <a:gd name="connsiteY12" fmla="*/ 0 h 802910"/>
                    <a:gd name="connsiteX13" fmla="*/ 317341 w 802910"/>
                    <a:gd name="connsiteY13" fmla="*/ 84114 h 802910"/>
                    <a:gd name="connsiteX14" fmla="*/ 242785 w 802910"/>
                    <a:gd name="connsiteY14" fmla="*/ 114701 h 802910"/>
                    <a:gd name="connsiteX15" fmla="*/ 152935 w 802910"/>
                    <a:gd name="connsiteY15" fmla="*/ 84114 h 802910"/>
                    <a:gd name="connsiteX16" fmla="*/ 84114 w 802910"/>
                    <a:gd name="connsiteY16" fmla="*/ 152935 h 802910"/>
                    <a:gd name="connsiteX17" fmla="*/ 114701 w 802910"/>
                    <a:gd name="connsiteY17" fmla="*/ 242785 h 802910"/>
                    <a:gd name="connsiteX18" fmla="*/ 84114 w 802910"/>
                    <a:gd name="connsiteY18" fmla="*/ 317341 h 802910"/>
                    <a:gd name="connsiteX19" fmla="*/ 0 w 802910"/>
                    <a:gd name="connsiteY19" fmla="*/ 359398 h 802910"/>
                    <a:gd name="connsiteX20" fmla="*/ 0 w 802910"/>
                    <a:gd name="connsiteY20" fmla="*/ 454982 h 802910"/>
                    <a:gd name="connsiteX21" fmla="*/ 84114 w 802910"/>
                    <a:gd name="connsiteY21" fmla="*/ 497040 h 802910"/>
                    <a:gd name="connsiteX22" fmla="*/ 114701 w 802910"/>
                    <a:gd name="connsiteY22" fmla="*/ 571596 h 802910"/>
                    <a:gd name="connsiteX23" fmla="*/ 84114 w 802910"/>
                    <a:gd name="connsiteY23" fmla="*/ 661445 h 802910"/>
                    <a:gd name="connsiteX24" fmla="*/ 151024 w 802910"/>
                    <a:gd name="connsiteY24" fmla="*/ 728354 h 802910"/>
                    <a:gd name="connsiteX25" fmla="*/ 240873 w 802910"/>
                    <a:gd name="connsiteY25" fmla="*/ 697767 h 802910"/>
                    <a:gd name="connsiteX26" fmla="*/ 315429 w 802910"/>
                    <a:gd name="connsiteY26" fmla="*/ 728354 h 802910"/>
                    <a:gd name="connsiteX27" fmla="*/ 357486 w 802910"/>
                    <a:gd name="connsiteY27" fmla="*/ 812469 h 802910"/>
                    <a:gd name="connsiteX28" fmla="*/ 453071 w 802910"/>
                    <a:gd name="connsiteY28" fmla="*/ 812469 h 802910"/>
                    <a:gd name="connsiteX29" fmla="*/ 495128 w 802910"/>
                    <a:gd name="connsiteY29" fmla="*/ 728354 h 802910"/>
                    <a:gd name="connsiteX30" fmla="*/ 569684 w 802910"/>
                    <a:gd name="connsiteY30" fmla="*/ 697767 h 802910"/>
                    <a:gd name="connsiteX31" fmla="*/ 659533 w 802910"/>
                    <a:gd name="connsiteY31" fmla="*/ 728354 h 802910"/>
                    <a:gd name="connsiteX32" fmla="*/ 728354 w 802910"/>
                    <a:gd name="connsiteY32" fmla="*/ 661445 h 802910"/>
                    <a:gd name="connsiteX33" fmla="*/ 697767 w 802910"/>
                    <a:gd name="connsiteY33" fmla="*/ 571596 h 802910"/>
                    <a:gd name="connsiteX34" fmla="*/ 730266 w 802910"/>
                    <a:gd name="connsiteY34" fmla="*/ 497040 h 802910"/>
                    <a:gd name="connsiteX35" fmla="*/ 814380 w 802910"/>
                    <a:gd name="connsiteY35" fmla="*/ 454982 h 802910"/>
                    <a:gd name="connsiteX36" fmla="*/ 814380 w 802910"/>
                    <a:gd name="connsiteY36" fmla="*/ 359398 h 802910"/>
                    <a:gd name="connsiteX37" fmla="*/ 730266 w 802910"/>
                    <a:gd name="connsiteY37" fmla="*/ 317341 h 80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02910" h="802910">
                      <a:moveTo>
                        <a:pt x="407190" y="550567"/>
                      </a:moveTo>
                      <a:cubicBezTo>
                        <a:pt x="326899" y="550567"/>
                        <a:pt x="263813" y="485569"/>
                        <a:pt x="263813" y="407190"/>
                      </a:cubicBezTo>
                      <a:cubicBezTo>
                        <a:pt x="263813" y="328811"/>
                        <a:pt x="328811" y="263813"/>
                        <a:pt x="407190" y="263813"/>
                      </a:cubicBezTo>
                      <a:cubicBezTo>
                        <a:pt x="487481" y="263813"/>
                        <a:pt x="550567" y="328811"/>
                        <a:pt x="550567" y="407190"/>
                      </a:cubicBezTo>
                      <a:cubicBezTo>
                        <a:pt x="550567" y="485569"/>
                        <a:pt x="485569" y="550567"/>
                        <a:pt x="407190" y="550567"/>
                      </a:cubicBezTo>
                      <a:close/>
                      <a:moveTo>
                        <a:pt x="730266" y="317341"/>
                      </a:moveTo>
                      <a:cubicBezTo>
                        <a:pt x="722619" y="290577"/>
                        <a:pt x="713061" y="265725"/>
                        <a:pt x="699679" y="242785"/>
                      </a:cubicBezTo>
                      <a:lnTo>
                        <a:pt x="730266" y="152935"/>
                      </a:lnTo>
                      <a:lnTo>
                        <a:pt x="661445" y="84114"/>
                      </a:lnTo>
                      <a:lnTo>
                        <a:pt x="571596" y="114701"/>
                      </a:lnTo>
                      <a:cubicBezTo>
                        <a:pt x="548655" y="101320"/>
                        <a:pt x="523803" y="91761"/>
                        <a:pt x="497040" y="84114"/>
                      </a:cubicBezTo>
                      <a:lnTo>
                        <a:pt x="454982" y="0"/>
                      </a:lnTo>
                      <a:lnTo>
                        <a:pt x="359398" y="0"/>
                      </a:lnTo>
                      <a:lnTo>
                        <a:pt x="317341" y="84114"/>
                      </a:lnTo>
                      <a:cubicBezTo>
                        <a:pt x="290577" y="91761"/>
                        <a:pt x="265725" y="101320"/>
                        <a:pt x="242785" y="114701"/>
                      </a:cubicBezTo>
                      <a:lnTo>
                        <a:pt x="152935" y="84114"/>
                      </a:lnTo>
                      <a:lnTo>
                        <a:pt x="84114" y="152935"/>
                      </a:lnTo>
                      <a:lnTo>
                        <a:pt x="114701" y="242785"/>
                      </a:lnTo>
                      <a:cubicBezTo>
                        <a:pt x="101320" y="265725"/>
                        <a:pt x="91761" y="290577"/>
                        <a:pt x="84114" y="317341"/>
                      </a:cubicBezTo>
                      <a:lnTo>
                        <a:pt x="0" y="359398"/>
                      </a:lnTo>
                      <a:lnTo>
                        <a:pt x="0" y="454982"/>
                      </a:lnTo>
                      <a:lnTo>
                        <a:pt x="84114" y="497040"/>
                      </a:lnTo>
                      <a:cubicBezTo>
                        <a:pt x="91761" y="523803"/>
                        <a:pt x="101320" y="548655"/>
                        <a:pt x="114701" y="571596"/>
                      </a:cubicBezTo>
                      <a:lnTo>
                        <a:pt x="84114" y="661445"/>
                      </a:lnTo>
                      <a:lnTo>
                        <a:pt x="151024" y="728354"/>
                      </a:lnTo>
                      <a:lnTo>
                        <a:pt x="240873" y="697767"/>
                      </a:lnTo>
                      <a:cubicBezTo>
                        <a:pt x="263813" y="711149"/>
                        <a:pt x="288665" y="720707"/>
                        <a:pt x="315429" y="728354"/>
                      </a:cubicBezTo>
                      <a:lnTo>
                        <a:pt x="357486" y="812469"/>
                      </a:lnTo>
                      <a:lnTo>
                        <a:pt x="453071" y="812469"/>
                      </a:lnTo>
                      <a:lnTo>
                        <a:pt x="495128" y="728354"/>
                      </a:lnTo>
                      <a:cubicBezTo>
                        <a:pt x="521892" y="720707"/>
                        <a:pt x="546744" y="711149"/>
                        <a:pt x="569684" y="697767"/>
                      </a:cubicBezTo>
                      <a:lnTo>
                        <a:pt x="659533" y="728354"/>
                      </a:lnTo>
                      <a:lnTo>
                        <a:pt x="728354" y="661445"/>
                      </a:lnTo>
                      <a:lnTo>
                        <a:pt x="697767" y="571596"/>
                      </a:lnTo>
                      <a:cubicBezTo>
                        <a:pt x="711149" y="548655"/>
                        <a:pt x="722619" y="521892"/>
                        <a:pt x="730266" y="497040"/>
                      </a:cubicBezTo>
                      <a:lnTo>
                        <a:pt x="814380" y="454982"/>
                      </a:lnTo>
                      <a:lnTo>
                        <a:pt x="814380" y="359398"/>
                      </a:lnTo>
                      <a:lnTo>
                        <a:pt x="730266" y="317341"/>
                      </a:lnTo>
                      <a:close/>
                    </a:path>
                  </a:pathLst>
                </a:custGeom>
                <a:grpFill/>
                <a:ln w="19050"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F6886A40-1B5D-4E14-8095-B2E74736D8FD}"/>
                    </a:ext>
                  </a:extLst>
                </p:cNvPr>
                <p:cNvSpPr/>
                <p:nvPr/>
              </p:nvSpPr>
              <p:spPr>
                <a:xfrm>
                  <a:off x="4142732" y="3791400"/>
                  <a:ext cx="802910" cy="802910"/>
                </a:xfrm>
                <a:custGeom>
                  <a:avLst/>
                  <a:gdLst>
                    <a:gd name="connsiteX0" fmla="*/ 407190 w 802910"/>
                    <a:gd name="connsiteY0" fmla="*/ 550567 h 802910"/>
                    <a:gd name="connsiteX1" fmla="*/ 263813 w 802910"/>
                    <a:gd name="connsiteY1" fmla="*/ 407190 h 802910"/>
                    <a:gd name="connsiteX2" fmla="*/ 407190 w 802910"/>
                    <a:gd name="connsiteY2" fmla="*/ 263813 h 802910"/>
                    <a:gd name="connsiteX3" fmla="*/ 550567 w 802910"/>
                    <a:gd name="connsiteY3" fmla="*/ 407190 h 802910"/>
                    <a:gd name="connsiteX4" fmla="*/ 407190 w 802910"/>
                    <a:gd name="connsiteY4" fmla="*/ 550567 h 802910"/>
                    <a:gd name="connsiteX5" fmla="*/ 407190 w 802910"/>
                    <a:gd name="connsiteY5" fmla="*/ 550567 h 802910"/>
                    <a:gd name="connsiteX6" fmla="*/ 699679 w 802910"/>
                    <a:gd name="connsiteY6" fmla="*/ 242785 h 802910"/>
                    <a:gd name="connsiteX7" fmla="*/ 730266 w 802910"/>
                    <a:gd name="connsiteY7" fmla="*/ 152935 h 802910"/>
                    <a:gd name="connsiteX8" fmla="*/ 661445 w 802910"/>
                    <a:gd name="connsiteY8" fmla="*/ 84114 h 802910"/>
                    <a:gd name="connsiteX9" fmla="*/ 571596 w 802910"/>
                    <a:gd name="connsiteY9" fmla="*/ 114701 h 802910"/>
                    <a:gd name="connsiteX10" fmla="*/ 497040 w 802910"/>
                    <a:gd name="connsiteY10" fmla="*/ 84114 h 802910"/>
                    <a:gd name="connsiteX11" fmla="*/ 454982 w 802910"/>
                    <a:gd name="connsiteY11" fmla="*/ 0 h 802910"/>
                    <a:gd name="connsiteX12" fmla="*/ 359398 w 802910"/>
                    <a:gd name="connsiteY12" fmla="*/ 0 h 802910"/>
                    <a:gd name="connsiteX13" fmla="*/ 317341 w 802910"/>
                    <a:gd name="connsiteY13" fmla="*/ 84114 h 802910"/>
                    <a:gd name="connsiteX14" fmla="*/ 242785 w 802910"/>
                    <a:gd name="connsiteY14" fmla="*/ 114701 h 802910"/>
                    <a:gd name="connsiteX15" fmla="*/ 152935 w 802910"/>
                    <a:gd name="connsiteY15" fmla="*/ 84114 h 802910"/>
                    <a:gd name="connsiteX16" fmla="*/ 86026 w 802910"/>
                    <a:gd name="connsiteY16" fmla="*/ 151024 h 802910"/>
                    <a:gd name="connsiteX17" fmla="*/ 114701 w 802910"/>
                    <a:gd name="connsiteY17" fmla="*/ 240873 h 802910"/>
                    <a:gd name="connsiteX18" fmla="*/ 84114 w 802910"/>
                    <a:gd name="connsiteY18" fmla="*/ 315429 h 802910"/>
                    <a:gd name="connsiteX19" fmla="*/ 0 w 802910"/>
                    <a:gd name="connsiteY19" fmla="*/ 357486 h 802910"/>
                    <a:gd name="connsiteX20" fmla="*/ 0 w 802910"/>
                    <a:gd name="connsiteY20" fmla="*/ 453071 h 802910"/>
                    <a:gd name="connsiteX21" fmla="*/ 84114 w 802910"/>
                    <a:gd name="connsiteY21" fmla="*/ 495128 h 802910"/>
                    <a:gd name="connsiteX22" fmla="*/ 114701 w 802910"/>
                    <a:gd name="connsiteY22" fmla="*/ 569684 h 802910"/>
                    <a:gd name="connsiteX23" fmla="*/ 86026 w 802910"/>
                    <a:gd name="connsiteY23" fmla="*/ 659533 h 802910"/>
                    <a:gd name="connsiteX24" fmla="*/ 152935 w 802910"/>
                    <a:gd name="connsiteY24" fmla="*/ 726442 h 802910"/>
                    <a:gd name="connsiteX25" fmla="*/ 242785 w 802910"/>
                    <a:gd name="connsiteY25" fmla="*/ 697767 h 802910"/>
                    <a:gd name="connsiteX26" fmla="*/ 317341 w 802910"/>
                    <a:gd name="connsiteY26" fmla="*/ 728354 h 802910"/>
                    <a:gd name="connsiteX27" fmla="*/ 359398 w 802910"/>
                    <a:gd name="connsiteY27" fmla="*/ 812469 h 802910"/>
                    <a:gd name="connsiteX28" fmla="*/ 454982 w 802910"/>
                    <a:gd name="connsiteY28" fmla="*/ 812469 h 802910"/>
                    <a:gd name="connsiteX29" fmla="*/ 497040 w 802910"/>
                    <a:gd name="connsiteY29" fmla="*/ 728354 h 802910"/>
                    <a:gd name="connsiteX30" fmla="*/ 571596 w 802910"/>
                    <a:gd name="connsiteY30" fmla="*/ 697767 h 802910"/>
                    <a:gd name="connsiteX31" fmla="*/ 661445 w 802910"/>
                    <a:gd name="connsiteY31" fmla="*/ 728354 h 802910"/>
                    <a:gd name="connsiteX32" fmla="*/ 728354 w 802910"/>
                    <a:gd name="connsiteY32" fmla="*/ 659533 h 802910"/>
                    <a:gd name="connsiteX33" fmla="*/ 699679 w 802910"/>
                    <a:gd name="connsiteY33" fmla="*/ 571596 h 802910"/>
                    <a:gd name="connsiteX34" fmla="*/ 730266 w 802910"/>
                    <a:gd name="connsiteY34" fmla="*/ 497040 h 802910"/>
                    <a:gd name="connsiteX35" fmla="*/ 814380 w 802910"/>
                    <a:gd name="connsiteY35" fmla="*/ 454982 h 802910"/>
                    <a:gd name="connsiteX36" fmla="*/ 814380 w 802910"/>
                    <a:gd name="connsiteY36" fmla="*/ 359398 h 802910"/>
                    <a:gd name="connsiteX37" fmla="*/ 730266 w 802910"/>
                    <a:gd name="connsiteY37" fmla="*/ 317341 h 802910"/>
                    <a:gd name="connsiteX38" fmla="*/ 699679 w 802910"/>
                    <a:gd name="connsiteY38" fmla="*/ 242785 h 80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02910" h="802910">
                      <a:moveTo>
                        <a:pt x="407190" y="550567"/>
                      </a:moveTo>
                      <a:cubicBezTo>
                        <a:pt x="326899" y="550567"/>
                        <a:pt x="263813" y="485569"/>
                        <a:pt x="263813" y="407190"/>
                      </a:cubicBezTo>
                      <a:cubicBezTo>
                        <a:pt x="263813" y="326899"/>
                        <a:pt x="328811" y="263813"/>
                        <a:pt x="407190" y="263813"/>
                      </a:cubicBezTo>
                      <a:cubicBezTo>
                        <a:pt x="487481" y="263813"/>
                        <a:pt x="550567" y="328811"/>
                        <a:pt x="550567" y="407190"/>
                      </a:cubicBezTo>
                      <a:cubicBezTo>
                        <a:pt x="550567" y="485569"/>
                        <a:pt x="487481" y="550567"/>
                        <a:pt x="407190" y="550567"/>
                      </a:cubicBezTo>
                      <a:lnTo>
                        <a:pt x="407190" y="550567"/>
                      </a:lnTo>
                      <a:close/>
                      <a:moveTo>
                        <a:pt x="699679" y="242785"/>
                      </a:moveTo>
                      <a:lnTo>
                        <a:pt x="730266" y="152935"/>
                      </a:lnTo>
                      <a:lnTo>
                        <a:pt x="661445" y="84114"/>
                      </a:lnTo>
                      <a:lnTo>
                        <a:pt x="571596" y="114701"/>
                      </a:lnTo>
                      <a:cubicBezTo>
                        <a:pt x="548655" y="101320"/>
                        <a:pt x="521892" y="91761"/>
                        <a:pt x="497040" y="84114"/>
                      </a:cubicBezTo>
                      <a:lnTo>
                        <a:pt x="454982" y="0"/>
                      </a:lnTo>
                      <a:lnTo>
                        <a:pt x="359398" y="0"/>
                      </a:lnTo>
                      <a:lnTo>
                        <a:pt x="317341" y="84114"/>
                      </a:lnTo>
                      <a:cubicBezTo>
                        <a:pt x="290577" y="91761"/>
                        <a:pt x="265725" y="101320"/>
                        <a:pt x="242785" y="114701"/>
                      </a:cubicBezTo>
                      <a:lnTo>
                        <a:pt x="152935" y="84114"/>
                      </a:lnTo>
                      <a:lnTo>
                        <a:pt x="86026" y="151024"/>
                      </a:lnTo>
                      <a:lnTo>
                        <a:pt x="114701" y="240873"/>
                      </a:lnTo>
                      <a:cubicBezTo>
                        <a:pt x="101320" y="263813"/>
                        <a:pt x="91761" y="290577"/>
                        <a:pt x="84114" y="315429"/>
                      </a:cubicBezTo>
                      <a:lnTo>
                        <a:pt x="0" y="357486"/>
                      </a:lnTo>
                      <a:lnTo>
                        <a:pt x="0" y="453071"/>
                      </a:lnTo>
                      <a:lnTo>
                        <a:pt x="84114" y="495128"/>
                      </a:lnTo>
                      <a:cubicBezTo>
                        <a:pt x="91761" y="521891"/>
                        <a:pt x="101320" y="546744"/>
                        <a:pt x="114701" y="569684"/>
                      </a:cubicBezTo>
                      <a:lnTo>
                        <a:pt x="86026" y="659533"/>
                      </a:lnTo>
                      <a:lnTo>
                        <a:pt x="152935" y="726442"/>
                      </a:lnTo>
                      <a:lnTo>
                        <a:pt x="242785" y="697767"/>
                      </a:lnTo>
                      <a:cubicBezTo>
                        <a:pt x="265725" y="711149"/>
                        <a:pt x="290577" y="720707"/>
                        <a:pt x="317341" y="728354"/>
                      </a:cubicBezTo>
                      <a:lnTo>
                        <a:pt x="359398" y="812469"/>
                      </a:lnTo>
                      <a:lnTo>
                        <a:pt x="454982" y="812469"/>
                      </a:lnTo>
                      <a:lnTo>
                        <a:pt x="497040" y="728354"/>
                      </a:lnTo>
                      <a:cubicBezTo>
                        <a:pt x="523803" y="720707"/>
                        <a:pt x="548655" y="711149"/>
                        <a:pt x="571596" y="697767"/>
                      </a:cubicBezTo>
                      <a:lnTo>
                        <a:pt x="661445" y="728354"/>
                      </a:lnTo>
                      <a:lnTo>
                        <a:pt x="728354" y="659533"/>
                      </a:lnTo>
                      <a:lnTo>
                        <a:pt x="699679" y="571596"/>
                      </a:lnTo>
                      <a:cubicBezTo>
                        <a:pt x="713061" y="548655"/>
                        <a:pt x="722619" y="523803"/>
                        <a:pt x="730266" y="497040"/>
                      </a:cubicBezTo>
                      <a:lnTo>
                        <a:pt x="814380" y="454982"/>
                      </a:lnTo>
                      <a:lnTo>
                        <a:pt x="814380" y="359398"/>
                      </a:lnTo>
                      <a:lnTo>
                        <a:pt x="730266" y="317341"/>
                      </a:lnTo>
                      <a:cubicBezTo>
                        <a:pt x="722619" y="290577"/>
                        <a:pt x="713061" y="265725"/>
                        <a:pt x="699679" y="242785"/>
                      </a:cubicBezTo>
                      <a:close/>
                    </a:path>
                  </a:pathLst>
                </a:custGeom>
                <a:grpFill/>
                <a:ln w="19050" cap="flat">
                  <a:noFill/>
                  <a:prstDash val="solid"/>
                  <a:miter/>
                </a:ln>
              </p:spPr>
              <p:txBody>
                <a:bodyPr rtlCol="0" anchor="ctr"/>
                <a:lstStyle/>
                <a:p>
                  <a:endParaRPr lang="en-US"/>
                </a:p>
              </p:txBody>
            </p:sp>
          </p:grpSp>
          <p:grpSp>
            <p:nvGrpSpPr>
              <p:cNvPr id="54" name="Graphic 44" descr="Head with gears">
                <a:extLst>
                  <a:ext uri="{FF2B5EF4-FFF2-40B4-BE49-F238E27FC236}">
                    <a16:creationId xmlns:a16="http://schemas.microsoft.com/office/drawing/2014/main" id="{76210FCE-E1B6-432B-94B8-D465F5DC9F01}"/>
                  </a:ext>
                </a:extLst>
              </p:cNvPr>
              <p:cNvGrpSpPr/>
              <p:nvPr/>
            </p:nvGrpSpPr>
            <p:grpSpPr>
              <a:xfrm>
                <a:off x="5623970" y="5631287"/>
                <a:ext cx="531519" cy="361407"/>
                <a:chOff x="3998332" y="3083051"/>
                <a:chExt cx="1835223" cy="1835223"/>
              </a:xfrm>
              <a:grpFill/>
            </p:grpSpPr>
            <p:sp>
              <p:nvSpPr>
                <p:cNvPr id="55" name="Freeform: Shape 54">
                  <a:extLst>
                    <a:ext uri="{FF2B5EF4-FFF2-40B4-BE49-F238E27FC236}">
                      <a16:creationId xmlns:a16="http://schemas.microsoft.com/office/drawing/2014/main" id="{CA25A15C-34E4-4CFF-98F4-99C011D9783A}"/>
                    </a:ext>
                  </a:extLst>
                </p:cNvPr>
                <p:cNvSpPr/>
                <p:nvPr/>
              </p:nvSpPr>
              <p:spPr>
                <a:xfrm>
                  <a:off x="4818447" y="3459654"/>
                  <a:ext cx="152935" cy="152935"/>
                </a:xfrm>
                <a:custGeom>
                  <a:avLst/>
                  <a:gdLst>
                    <a:gd name="connsiteX0" fmla="*/ 80291 w 152935"/>
                    <a:gd name="connsiteY0" fmla="*/ 0 h 152935"/>
                    <a:gd name="connsiteX1" fmla="*/ 0 w 152935"/>
                    <a:gd name="connsiteY1" fmla="*/ 80291 h 152935"/>
                    <a:gd name="connsiteX2" fmla="*/ 80291 w 152935"/>
                    <a:gd name="connsiteY2" fmla="*/ 160582 h 152935"/>
                    <a:gd name="connsiteX3" fmla="*/ 160582 w 152935"/>
                    <a:gd name="connsiteY3" fmla="*/ 80291 h 152935"/>
                    <a:gd name="connsiteX4" fmla="*/ 80291 w 152935"/>
                    <a:gd name="connsiteY4" fmla="*/ 0 h 152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935" h="152935">
                      <a:moveTo>
                        <a:pt x="80291" y="0"/>
                      </a:moveTo>
                      <a:cubicBezTo>
                        <a:pt x="36322" y="0"/>
                        <a:pt x="0" y="36322"/>
                        <a:pt x="0" y="80291"/>
                      </a:cubicBezTo>
                      <a:cubicBezTo>
                        <a:pt x="0" y="124260"/>
                        <a:pt x="36322" y="160582"/>
                        <a:pt x="80291" y="160582"/>
                      </a:cubicBezTo>
                      <a:cubicBezTo>
                        <a:pt x="124260" y="160582"/>
                        <a:pt x="160582" y="124260"/>
                        <a:pt x="160582" y="80291"/>
                      </a:cubicBezTo>
                      <a:cubicBezTo>
                        <a:pt x="160582" y="36322"/>
                        <a:pt x="124260" y="0"/>
                        <a:pt x="80291" y="0"/>
                      </a:cubicBezTo>
                      <a:close/>
                    </a:path>
                  </a:pathLst>
                </a:custGeom>
                <a:grpFill/>
                <a:ln w="19050"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0BFA95-9898-4831-B5DA-1D84938E5DEC}"/>
                    </a:ext>
                  </a:extLst>
                </p:cNvPr>
                <p:cNvSpPr/>
                <p:nvPr/>
              </p:nvSpPr>
              <p:spPr>
                <a:xfrm>
                  <a:off x="4577574" y="3847727"/>
                  <a:ext cx="152935" cy="152935"/>
                </a:xfrm>
                <a:custGeom>
                  <a:avLst/>
                  <a:gdLst>
                    <a:gd name="connsiteX0" fmla="*/ 160582 w 152935"/>
                    <a:gd name="connsiteY0" fmla="*/ 80291 h 152935"/>
                    <a:gd name="connsiteX1" fmla="*/ 80291 w 152935"/>
                    <a:gd name="connsiteY1" fmla="*/ 160582 h 152935"/>
                    <a:gd name="connsiteX2" fmla="*/ 0 w 152935"/>
                    <a:gd name="connsiteY2" fmla="*/ 80291 h 152935"/>
                    <a:gd name="connsiteX3" fmla="*/ 80291 w 152935"/>
                    <a:gd name="connsiteY3" fmla="*/ 0 h 152935"/>
                    <a:gd name="connsiteX4" fmla="*/ 160582 w 152935"/>
                    <a:gd name="connsiteY4" fmla="*/ 80291 h 152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935" h="152935">
                      <a:moveTo>
                        <a:pt x="160582" y="80291"/>
                      </a:moveTo>
                      <a:cubicBezTo>
                        <a:pt x="160582" y="124635"/>
                        <a:pt x="124634" y="160582"/>
                        <a:pt x="80291" y="160582"/>
                      </a:cubicBezTo>
                      <a:cubicBezTo>
                        <a:pt x="35948" y="160582"/>
                        <a:pt x="0" y="124635"/>
                        <a:pt x="0" y="80291"/>
                      </a:cubicBezTo>
                      <a:cubicBezTo>
                        <a:pt x="0" y="35948"/>
                        <a:pt x="35948" y="0"/>
                        <a:pt x="80291" y="0"/>
                      </a:cubicBezTo>
                      <a:cubicBezTo>
                        <a:pt x="124634" y="0"/>
                        <a:pt x="160582" y="35948"/>
                        <a:pt x="160582" y="80291"/>
                      </a:cubicBezTo>
                      <a:close/>
                    </a:path>
                  </a:pathLst>
                </a:custGeom>
                <a:grpFill/>
                <a:ln w="19050"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AE067C4B-B69B-4C6E-8ACF-874DF49F4CF7}"/>
                    </a:ext>
                  </a:extLst>
                </p:cNvPr>
                <p:cNvSpPr/>
                <p:nvPr/>
              </p:nvSpPr>
              <p:spPr>
                <a:xfrm>
                  <a:off x="4265585" y="3190106"/>
                  <a:ext cx="1299950" cy="1529353"/>
                </a:xfrm>
                <a:custGeom>
                  <a:avLst/>
                  <a:gdLst>
                    <a:gd name="connsiteX0" fmla="*/ 860645 w 1299949"/>
                    <a:gd name="connsiteY0" fmla="*/ 376603 h 1529352"/>
                    <a:gd name="connsiteX1" fmla="*/ 812852 w 1299949"/>
                    <a:gd name="connsiteY1" fmla="*/ 399543 h 1529352"/>
                    <a:gd name="connsiteX2" fmla="*/ 793735 w 1299949"/>
                    <a:gd name="connsiteY2" fmla="*/ 441601 h 1529352"/>
                    <a:gd name="connsiteX3" fmla="*/ 810941 w 1299949"/>
                    <a:gd name="connsiteY3" fmla="*/ 491304 h 1529352"/>
                    <a:gd name="connsiteX4" fmla="*/ 772707 w 1299949"/>
                    <a:gd name="connsiteY4" fmla="*/ 529538 h 1529352"/>
                    <a:gd name="connsiteX5" fmla="*/ 723003 w 1299949"/>
                    <a:gd name="connsiteY5" fmla="*/ 512333 h 1529352"/>
                    <a:gd name="connsiteX6" fmla="*/ 680946 w 1299949"/>
                    <a:gd name="connsiteY6" fmla="*/ 529538 h 1529352"/>
                    <a:gd name="connsiteX7" fmla="*/ 658005 w 1299949"/>
                    <a:gd name="connsiteY7" fmla="*/ 575419 h 1529352"/>
                    <a:gd name="connsiteX8" fmla="*/ 604478 w 1299949"/>
                    <a:gd name="connsiteY8" fmla="*/ 575419 h 1529352"/>
                    <a:gd name="connsiteX9" fmla="*/ 581538 w 1299949"/>
                    <a:gd name="connsiteY9" fmla="*/ 527627 h 1529352"/>
                    <a:gd name="connsiteX10" fmla="*/ 539481 w 1299949"/>
                    <a:gd name="connsiteY10" fmla="*/ 510421 h 1529352"/>
                    <a:gd name="connsiteX11" fmla="*/ 489777 w 1299949"/>
                    <a:gd name="connsiteY11" fmla="*/ 527627 h 1529352"/>
                    <a:gd name="connsiteX12" fmla="*/ 451543 w 1299949"/>
                    <a:gd name="connsiteY12" fmla="*/ 489393 h 1529352"/>
                    <a:gd name="connsiteX13" fmla="*/ 468748 w 1299949"/>
                    <a:gd name="connsiteY13" fmla="*/ 439689 h 1529352"/>
                    <a:gd name="connsiteX14" fmla="*/ 451543 w 1299949"/>
                    <a:gd name="connsiteY14" fmla="*/ 397632 h 1529352"/>
                    <a:gd name="connsiteX15" fmla="*/ 403751 w 1299949"/>
                    <a:gd name="connsiteY15" fmla="*/ 374691 h 1529352"/>
                    <a:gd name="connsiteX16" fmla="*/ 403751 w 1299949"/>
                    <a:gd name="connsiteY16" fmla="*/ 321164 h 1529352"/>
                    <a:gd name="connsiteX17" fmla="*/ 451543 w 1299949"/>
                    <a:gd name="connsiteY17" fmla="*/ 298224 h 1529352"/>
                    <a:gd name="connsiteX18" fmla="*/ 468748 w 1299949"/>
                    <a:gd name="connsiteY18" fmla="*/ 256167 h 1529352"/>
                    <a:gd name="connsiteX19" fmla="*/ 453455 w 1299949"/>
                    <a:gd name="connsiteY19" fmla="*/ 206463 h 1529352"/>
                    <a:gd name="connsiteX20" fmla="*/ 491688 w 1299949"/>
                    <a:gd name="connsiteY20" fmla="*/ 168229 h 1529352"/>
                    <a:gd name="connsiteX21" fmla="*/ 541392 w 1299949"/>
                    <a:gd name="connsiteY21" fmla="*/ 185434 h 1529352"/>
                    <a:gd name="connsiteX22" fmla="*/ 583450 w 1299949"/>
                    <a:gd name="connsiteY22" fmla="*/ 168229 h 1529352"/>
                    <a:gd name="connsiteX23" fmla="*/ 606390 w 1299949"/>
                    <a:gd name="connsiteY23" fmla="*/ 120437 h 1529352"/>
                    <a:gd name="connsiteX24" fmla="*/ 659917 w 1299949"/>
                    <a:gd name="connsiteY24" fmla="*/ 120437 h 1529352"/>
                    <a:gd name="connsiteX25" fmla="*/ 682857 w 1299949"/>
                    <a:gd name="connsiteY25" fmla="*/ 166317 h 1529352"/>
                    <a:gd name="connsiteX26" fmla="*/ 724915 w 1299949"/>
                    <a:gd name="connsiteY26" fmla="*/ 183522 h 1529352"/>
                    <a:gd name="connsiteX27" fmla="*/ 774619 w 1299949"/>
                    <a:gd name="connsiteY27" fmla="*/ 166317 h 1529352"/>
                    <a:gd name="connsiteX28" fmla="*/ 812852 w 1299949"/>
                    <a:gd name="connsiteY28" fmla="*/ 204551 h 1529352"/>
                    <a:gd name="connsiteX29" fmla="*/ 795647 w 1299949"/>
                    <a:gd name="connsiteY29" fmla="*/ 254255 h 1529352"/>
                    <a:gd name="connsiteX30" fmla="*/ 812852 w 1299949"/>
                    <a:gd name="connsiteY30" fmla="*/ 296312 h 1529352"/>
                    <a:gd name="connsiteX31" fmla="*/ 860645 w 1299949"/>
                    <a:gd name="connsiteY31" fmla="*/ 319252 h 1529352"/>
                    <a:gd name="connsiteX32" fmla="*/ 860645 w 1299949"/>
                    <a:gd name="connsiteY32" fmla="*/ 376603 h 1529352"/>
                    <a:gd name="connsiteX33" fmla="*/ 619772 w 1299949"/>
                    <a:gd name="connsiteY33" fmla="*/ 764676 h 1529352"/>
                    <a:gd name="connsiteX34" fmla="*/ 571979 w 1299949"/>
                    <a:gd name="connsiteY34" fmla="*/ 787617 h 1529352"/>
                    <a:gd name="connsiteX35" fmla="*/ 554774 w 1299949"/>
                    <a:gd name="connsiteY35" fmla="*/ 829674 h 1529352"/>
                    <a:gd name="connsiteX36" fmla="*/ 570068 w 1299949"/>
                    <a:gd name="connsiteY36" fmla="*/ 879378 h 1529352"/>
                    <a:gd name="connsiteX37" fmla="*/ 531834 w 1299949"/>
                    <a:gd name="connsiteY37" fmla="*/ 917612 h 1529352"/>
                    <a:gd name="connsiteX38" fmla="*/ 482130 w 1299949"/>
                    <a:gd name="connsiteY38" fmla="*/ 900406 h 1529352"/>
                    <a:gd name="connsiteX39" fmla="*/ 440073 w 1299949"/>
                    <a:gd name="connsiteY39" fmla="*/ 917612 h 1529352"/>
                    <a:gd name="connsiteX40" fmla="*/ 419044 w 1299949"/>
                    <a:gd name="connsiteY40" fmla="*/ 963492 h 1529352"/>
                    <a:gd name="connsiteX41" fmla="*/ 365517 w 1299949"/>
                    <a:gd name="connsiteY41" fmla="*/ 963492 h 1529352"/>
                    <a:gd name="connsiteX42" fmla="*/ 342576 w 1299949"/>
                    <a:gd name="connsiteY42" fmla="*/ 915700 h 1529352"/>
                    <a:gd name="connsiteX43" fmla="*/ 300519 w 1299949"/>
                    <a:gd name="connsiteY43" fmla="*/ 898495 h 1529352"/>
                    <a:gd name="connsiteX44" fmla="*/ 250815 w 1299949"/>
                    <a:gd name="connsiteY44" fmla="*/ 913788 h 1529352"/>
                    <a:gd name="connsiteX45" fmla="*/ 212582 w 1299949"/>
                    <a:gd name="connsiteY45" fmla="*/ 875554 h 1529352"/>
                    <a:gd name="connsiteX46" fmla="*/ 229787 w 1299949"/>
                    <a:gd name="connsiteY46" fmla="*/ 825850 h 1529352"/>
                    <a:gd name="connsiteX47" fmla="*/ 212582 w 1299949"/>
                    <a:gd name="connsiteY47" fmla="*/ 783793 h 1529352"/>
                    <a:gd name="connsiteX48" fmla="*/ 164789 w 1299949"/>
                    <a:gd name="connsiteY48" fmla="*/ 760853 h 1529352"/>
                    <a:gd name="connsiteX49" fmla="*/ 164789 w 1299949"/>
                    <a:gd name="connsiteY49" fmla="*/ 707326 h 1529352"/>
                    <a:gd name="connsiteX50" fmla="*/ 212582 w 1299949"/>
                    <a:gd name="connsiteY50" fmla="*/ 684385 h 1529352"/>
                    <a:gd name="connsiteX51" fmla="*/ 229787 w 1299949"/>
                    <a:gd name="connsiteY51" fmla="*/ 642328 h 1529352"/>
                    <a:gd name="connsiteX52" fmla="*/ 212582 w 1299949"/>
                    <a:gd name="connsiteY52" fmla="*/ 592624 h 1529352"/>
                    <a:gd name="connsiteX53" fmla="*/ 250815 w 1299949"/>
                    <a:gd name="connsiteY53" fmla="*/ 554390 h 1529352"/>
                    <a:gd name="connsiteX54" fmla="*/ 300519 w 1299949"/>
                    <a:gd name="connsiteY54" fmla="*/ 571596 h 1529352"/>
                    <a:gd name="connsiteX55" fmla="*/ 342576 w 1299949"/>
                    <a:gd name="connsiteY55" fmla="*/ 554390 h 1529352"/>
                    <a:gd name="connsiteX56" fmla="*/ 365517 w 1299949"/>
                    <a:gd name="connsiteY56" fmla="*/ 506598 h 1529352"/>
                    <a:gd name="connsiteX57" fmla="*/ 420956 w 1299949"/>
                    <a:gd name="connsiteY57" fmla="*/ 506598 h 1529352"/>
                    <a:gd name="connsiteX58" fmla="*/ 443896 w 1299949"/>
                    <a:gd name="connsiteY58" fmla="*/ 554390 h 1529352"/>
                    <a:gd name="connsiteX59" fmla="*/ 485953 w 1299949"/>
                    <a:gd name="connsiteY59" fmla="*/ 571596 h 1529352"/>
                    <a:gd name="connsiteX60" fmla="*/ 535657 w 1299949"/>
                    <a:gd name="connsiteY60" fmla="*/ 554390 h 1529352"/>
                    <a:gd name="connsiteX61" fmla="*/ 573891 w 1299949"/>
                    <a:gd name="connsiteY61" fmla="*/ 592624 h 1529352"/>
                    <a:gd name="connsiteX62" fmla="*/ 556686 w 1299949"/>
                    <a:gd name="connsiteY62" fmla="*/ 642328 h 1529352"/>
                    <a:gd name="connsiteX63" fmla="*/ 573891 w 1299949"/>
                    <a:gd name="connsiteY63" fmla="*/ 684385 h 1529352"/>
                    <a:gd name="connsiteX64" fmla="*/ 621683 w 1299949"/>
                    <a:gd name="connsiteY64" fmla="*/ 707326 h 1529352"/>
                    <a:gd name="connsiteX65" fmla="*/ 619772 w 1299949"/>
                    <a:gd name="connsiteY65" fmla="*/ 764676 h 1529352"/>
                    <a:gd name="connsiteX66" fmla="*/ 619772 w 1299949"/>
                    <a:gd name="connsiteY66" fmla="*/ 764676 h 1529352"/>
                    <a:gd name="connsiteX67" fmla="*/ 1281217 w 1299949"/>
                    <a:gd name="connsiteY67" fmla="*/ 835409 h 1529352"/>
                    <a:gd name="connsiteX68" fmla="*/ 1149310 w 1299949"/>
                    <a:gd name="connsiteY68" fmla="*/ 606006 h 1529352"/>
                    <a:gd name="connsiteX69" fmla="*/ 1149310 w 1299949"/>
                    <a:gd name="connsiteY69" fmla="*/ 596447 h 1529352"/>
                    <a:gd name="connsiteX70" fmla="*/ 868291 w 1299949"/>
                    <a:gd name="connsiteY70" fmla="*/ 80291 h 1529352"/>
                    <a:gd name="connsiteX71" fmla="*/ 281402 w 1299949"/>
                    <a:gd name="connsiteY71" fmla="*/ 80291 h 1529352"/>
                    <a:gd name="connsiteX72" fmla="*/ 384 w 1299949"/>
                    <a:gd name="connsiteY72" fmla="*/ 596447 h 1529352"/>
                    <a:gd name="connsiteX73" fmla="*/ 225963 w 1299949"/>
                    <a:gd name="connsiteY73" fmla="*/ 1059077 h 1529352"/>
                    <a:gd name="connsiteX74" fmla="*/ 225963 w 1299949"/>
                    <a:gd name="connsiteY74" fmla="*/ 1542734 h 1529352"/>
                    <a:gd name="connsiteX75" fmla="*/ 830058 w 1299949"/>
                    <a:gd name="connsiteY75" fmla="*/ 1542734 h 1529352"/>
                    <a:gd name="connsiteX76" fmla="*/ 830058 w 1299949"/>
                    <a:gd name="connsiteY76" fmla="*/ 1313332 h 1529352"/>
                    <a:gd name="connsiteX77" fmla="*/ 923730 w 1299949"/>
                    <a:gd name="connsiteY77" fmla="*/ 1313332 h 1529352"/>
                    <a:gd name="connsiteX78" fmla="*/ 1084312 w 1299949"/>
                    <a:gd name="connsiteY78" fmla="*/ 1246422 h 1529352"/>
                    <a:gd name="connsiteX79" fmla="*/ 1149310 w 1299949"/>
                    <a:gd name="connsiteY79" fmla="*/ 1083929 h 1529352"/>
                    <a:gd name="connsiteX80" fmla="*/ 1149310 w 1299949"/>
                    <a:gd name="connsiteY80" fmla="*/ 969227 h 1529352"/>
                    <a:gd name="connsiteX81" fmla="*/ 1233424 w 1299949"/>
                    <a:gd name="connsiteY81" fmla="*/ 969227 h 1529352"/>
                    <a:gd name="connsiteX82" fmla="*/ 1281217 w 1299949"/>
                    <a:gd name="connsiteY82" fmla="*/ 835409 h 1529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99949" h="1529352">
                      <a:moveTo>
                        <a:pt x="860645" y="376603"/>
                      </a:moveTo>
                      <a:lnTo>
                        <a:pt x="812852" y="399543"/>
                      </a:lnTo>
                      <a:cubicBezTo>
                        <a:pt x="809029" y="414837"/>
                        <a:pt x="801382" y="428219"/>
                        <a:pt x="793735" y="441601"/>
                      </a:cubicBezTo>
                      <a:lnTo>
                        <a:pt x="810941" y="491304"/>
                      </a:lnTo>
                      <a:lnTo>
                        <a:pt x="772707" y="529538"/>
                      </a:lnTo>
                      <a:lnTo>
                        <a:pt x="723003" y="512333"/>
                      </a:lnTo>
                      <a:cubicBezTo>
                        <a:pt x="709621" y="519980"/>
                        <a:pt x="696239" y="525715"/>
                        <a:pt x="680946" y="529538"/>
                      </a:cubicBezTo>
                      <a:lnTo>
                        <a:pt x="658005" y="575419"/>
                      </a:lnTo>
                      <a:lnTo>
                        <a:pt x="604478" y="575419"/>
                      </a:lnTo>
                      <a:lnTo>
                        <a:pt x="581538" y="527627"/>
                      </a:lnTo>
                      <a:cubicBezTo>
                        <a:pt x="566244" y="523803"/>
                        <a:pt x="552862" y="518068"/>
                        <a:pt x="539481" y="510421"/>
                      </a:cubicBezTo>
                      <a:lnTo>
                        <a:pt x="489777" y="527627"/>
                      </a:lnTo>
                      <a:lnTo>
                        <a:pt x="451543" y="489393"/>
                      </a:lnTo>
                      <a:lnTo>
                        <a:pt x="468748" y="439689"/>
                      </a:lnTo>
                      <a:cubicBezTo>
                        <a:pt x="461101" y="426307"/>
                        <a:pt x="455366" y="412925"/>
                        <a:pt x="451543" y="397632"/>
                      </a:cubicBezTo>
                      <a:lnTo>
                        <a:pt x="403751" y="374691"/>
                      </a:lnTo>
                      <a:lnTo>
                        <a:pt x="403751" y="321164"/>
                      </a:lnTo>
                      <a:lnTo>
                        <a:pt x="451543" y="298224"/>
                      </a:lnTo>
                      <a:cubicBezTo>
                        <a:pt x="455366" y="282930"/>
                        <a:pt x="461101" y="269548"/>
                        <a:pt x="468748" y="256167"/>
                      </a:cubicBezTo>
                      <a:lnTo>
                        <a:pt x="453455" y="206463"/>
                      </a:lnTo>
                      <a:lnTo>
                        <a:pt x="491688" y="168229"/>
                      </a:lnTo>
                      <a:lnTo>
                        <a:pt x="541392" y="185434"/>
                      </a:lnTo>
                      <a:cubicBezTo>
                        <a:pt x="554774" y="177787"/>
                        <a:pt x="568156" y="172052"/>
                        <a:pt x="583450" y="168229"/>
                      </a:cubicBezTo>
                      <a:lnTo>
                        <a:pt x="606390" y="120437"/>
                      </a:lnTo>
                      <a:lnTo>
                        <a:pt x="659917" y="120437"/>
                      </a:lnTo>
                      <a:lnTo>
                        <a:pt x="682857" y="166317"/>
                      </a:lnTo>
                      <a:cubicBezTo>
                        <a:pt x="698151" y="170140"/>
                        <a:pt x="711533" y="175876"/>
                        <a:pt x="724915" y="183522"/>
                      </a:cubicBezTo>
                      <a:lnTo>
                        <a:pt x="774619" y="166317"/>
                      </a:lnTo>
                      <a:lnTo>
                        <a:pt x="812852" y="204551"/>
                      </a:lnTo>
                      <a:lnTo>
                        <a:pt x="795647" y="254255"/>
                      </a:lnTo>
                      <a:cubicBezTo>
                        <a:pt x="803294" y="267637"/>
                        <a:pt x="809029" y="281019"/>
                        <a:pt x="812852" y="296312"/>
                      </a:cubicBezTo>
                      <a:lnTo>
                        <a:pt x="860645" y="319252"/>
                      </a:lnTo>
                      <a:lnTo>
                        <a:pt x="860645" y="376603"/>
                      </a:lnTo>
                      <a:close/>
                      <a:moveTo>
                        <a:pt x="619772" y="764676"/>
                      </a:moveTo>
                      <a:lnTo>
                        <a:pt x="571979" y="787617"/>
                      </a:lnTo>
                      <a:cubicBezTo>
                        <a:pt x="568156" y="802910"/>
                        <a:pt x="562421" y="816292"/>
                        <a:pt x="554774" y="829674"/>
                      </a:cubicBezTo>
                      <a:lnTo>
                        <a:pt x="570068" y="879378"/>
                      </a:lnTo>
                      <a:lnTo>
                        <a:pt x="531834" y="917612"/>
                      </a:lnTo>
                      <a:lnTo>
                        <a:pt x="482130" y="900406"/>
                      </a:lnTo>
                      <a:cubicBezTo>
                        <a:pt x="468748" y="908053"/>
                        <a:pt x="455366" y="913788"/>
                        <a:pt x="440073" y="917612"/>
                      </a:cubicBezTo>
                      <a:lnTo>
                        <a:pt x="419044" y="963492"/>
                      </a:lnTo>
                      <a:lnTo>
                        <a:pt x="365517" y="963492"/>
                      </a:lnTo>
                      <a:lnTo>
                        <a:pt x="342576" y="915700"/>
                      </a:lnTo>
                      <a:cubicBezTo>
                        <a:pt x="327283" y="911876"/>
                        <a:pt x="313901" y="906141"/>
                        <a:pt x="300519" y="898495"/>
                      </a:cubicBezTo>
                      <a:lnTo>
                        <a:pt x="250815" y="913788"/>
                      </a:lnTo>
                      <a:lnTo>
                        <a:pt x="212582" y="875554"/>
                      </a:lnTo>
                      <a:lnTo>
                        <a:pt x="229787" y="825850"/>
                      </a:lnTo>
                      <a:cubicBezTo>
                        <a:pt x="222140" y="812469"/>
                        <a:pt x="216405" y="799087"/>
                        <a:pt x="212582" y="783793"/>
                      </a:cubicBezTo>
                      <a:lnTo>
                        <a:pt x="164789" y="760853"/>
                      </a:lnTo>
                      <a:lnTo>
                        <a:pt x="164789" y="707326"/>
                      </a:lnTo>
                      <a:lnTo>
                        <a:pt x="212582" y="684385"/>
                      </a:lnTo>
                      <a:cubicBezTo>
                        <a:pt x="216405" y="669092"/>
                        <a:pt x="222140" y="655710"/>
                        <a:pt x="229787" y="642328"/>
                      </a:cubicBezTo>
                      <a:lnTo>
                        <a:pt x="212582" y="592624"/>
                      </a:lnTo>
                      <a:lnTo>
                        <a:pt x="250815" y="554390"/>
                      </a:lnTo>
                      <a:lnTo>
                        <a:pt x="300519" y="571596"/>
                      </a:lnTo>
                      <a:cubicBezTo>
                        <a:pt x="313901" y="563949"/>
                        <a:pt x="327283" y="558214"/>
                        <a:pt x="342576" y="554390"/>
                      </a:cubicBezTo>
                      <a:lnTo>
                        <a:pt x="365517" y="506598"/>
                      </a:lnTo>
                      <a:lnTo>
                        <a:pt x="420956" y="506598"/>
                      </a:lnTo>
                      <a:lnTo>
                        <a:pt x="443896" y="554390"/>
                      </a:lnTo>
                      <a:cubicBezTo>
                        <a:pt x="459190" y="558214"/>
                        <a:pt x="472571" y="563949"/>
                        <a:pt x="485953" y="571596"/>
                      </a:cubicBezTo>
                      <a:lnTo>
                        <a:pt x="535657" y="554390"/>
                      </a:lnTo>
                      <a:lnTo>
                        <a:pt x="573891" y="592624"/>
                      </a:lnTo>
                      <a:lnTo>
                        <a:pt x="556686" y="642328"/>
                      </a:lnTo>
                      <a:cubicBezTo>
                        <a:pt x="564333" y="655710"/>
                        <a:pt x="570068" y="669092"/>
                        <a:pt x="573891" y="684385"/>
                      </a:cubicBezTo>
                      <a:lnTo>
                        <a:pt x="621683" y="707326"/>
                      </a:lnTo>
                      <a:lnTo>
                        <a:pt x="619772" y="764676"/>
                      </a:lnTo>
                      <a:lnTo>
                        <a:pt x="619772" y="764676"/>
                      </a:lnTo>
                      <a:close/>
                      <a:moveTo>
                        <a:pt x="1281217" y="835409"/>
                      </a:moveTo>
                      <a:lnTo>
                        <a:pt x="1149310" y="606006"/>
                      </a:lnTo>
                      <a:lnTo>
                        <a:pt x="1149310" y="596447"/>
                      </a:lnTo>
                      <a:cubicBezTo>
                        <a:pt x="1156957" y="386162"/>
                        <a:pt x="1049902" y="189257"/>
                        <a:pt x="868291" y="80291"/>
                      </a:cubicBezTo>
                      <a:cubicBezTo>
                        <a:pt x="686681" y="-26764"/>
                        <a:pt x="463013" y="-26764"/>
                        <a:pt x="281402" y="80291"/>
                      </a:cubicBezTo>
                      <a:cubicBezTo>
                        <a:pt x="99792" y="187346"/>
                        <a:pt x="-7263" y="386162"/>
                        <a:pt x="384" y="596447"/>
                      </a:cubicBezTo>
                      <a:cubicBezTo>
                        <a:pt x="384" y="778058"/>
                        <a:pt x="82587" y="948199"/>
                        <a:pt x="225963" y="1059077"/>
                      </a:cubicBezTo>
                      <a:lnTo>
                        <a:pt x="225963" y="1542734"/>
                      </a:lnTo>
                      <a:lnTo>
                        <a:pt x="830058" y="1542734"/>
                      </a:lnTo>
                      <a:lnTo>
                        <a:pt x="830058" y="1313332"/>
                      </a:lnTo>
                      <a:lnTo>
                        <a:pt x="923730" y="1313332"/>
                      </a:lnTo>
                      <a:cubicBezTo>
                        <a:pt x="984905" y="1313332"/>
                        <a:pt x="1042255" y="1288480"/>
                        <a:pt x="1084312" y="1246422"/>
                      </a:cubicBezTo>
                      <a:cubicBezTo>
                        <a:pt x="1126370" y="1202453"/>
                        <a:pt x="1149310" y="1145103"/>
                        <a:pt x="1149310" y="1083929"/>
                      </a:cubicBezTo>
                      <a:lnTo>
                        <a:pt x="1149310" y="969227"/>
                      </a:lnTo>
                      <a:lnTo>
                        <a:pt x="1233424" y="969227"/>
                      </a:lnTo>
                      <a:cubicBezTo>
                        <a:pt x="1283128" y="963492"/>
                        <a:pt x="1327097" y="906141"/>
                        <a:pt x="1281217" y="835409"/>
                      </a:cubicBezTo>
                      <a:close/>
                    </a:path>
                  </a:pathLst>
                </a:custGeom>
                <a:grpFill/>
                <a:ln w="19050" cap="flat">
                  <a:noFill/>
                  <a:prstDash val="solid"/>
                  <a:miter/>
                </a:ln>
              </p:spPr>
              <p:txBody>
                <a:bodyPr rtlCol="0" anchor="ctr"/>
                <a:lstStyle/>
                <a:p>
                  <a:endParaRPr lang="en-US"/>
                </a:p>
              </p:txBody>
            </p:sp>
          </p:grpSp>
          <p:grpSp>
            <p:nvGrpSpPr>
              <p:cNvPr id="58" name="Graphic 46" descr="Playbook">
                <a:extLst>
                  <a:ext uri="{FF2B5EF4-FFF2-40B4-BE49-F238E27FC236}">
                    <a16:creationId xmlns:a16="http://schemas.microsoft.com/office/drawing/2014/main" id="{D2808B6A-84B2-4586-9FF0-F044B3CEF964}"/>
                  </a:ext>
                </a:extLst>
              </p:cNvPr>
              <p:cNvGrpSpPr/>
              <p:nvPr/>
            </p:nvGrpSpPr>
            <p:grpSpPr>
              <a:xfrm>
                <a:off x="5235370" y="5958607"/>
                <a:ext cx="456617" cy="390042"/>
                <a:chOff x="4148332" y="3233051"/>
                <a:chExt cx="1835223" cy="1835223"/>
              </a:xfrm>
              <a:grpFill/>
            </p:grpSpPr>
            <p:sp>
              <p:nvSpPr>
                <p:cNvPr id="59" name="Freeform: Shape 58">
                  <a:extLst>
                    <a:ext uri="{FF2B5EF4-FFF2-40B4-BE49-F238E27FC236}">
                      <a16:creationId xmlns:a16="http://schemas.microsoft.com/office/drawing/2014/main" id="{4D61FEAA-3EC7-4966-8CDC-BA338C415A23}"/>
                    </a:ext>
                  </a:extLst>
                </p:cNvPr>
                <p:cNvSpPr/>
                <p:nvPr/>
              </p:nvSpPr>
              <p:spPr>
                <a:xfrm>
                  <a:off x="4448467" y="3500688"/>
                  <a:ext cx="1261716" cy="1299950"/>
                </a:xfrm>
                <a:custGeom>
                  <a:avLst/>
                  <a:gdLst>
                    <a:gd name="connsiteX0" fmla="*/ 1152750 w 1261715"/>
                    <a:gd name="connsiteY0" fmla="*/ 1185248 h 1299949"/>
                    <a:gd name="connsiteX1" fmla="*/ 196904 w 1261715"/>
                    <a:gd name="connsiteY1" fmla="*/ 1185248 h 1299949"/>
                    <a:gd name="connsiteX2" fmla="*/ 196904 w 1261715"/>
                    <a:gd name="connsiteY2" fmla="*/ 114701 h 1299949"/>
                    <a:gd name="connsiteX3" fmla="*/ 1152750 w 1261715"/>
                    <a:gd name="connsiteY3" fmla="*/ 114701 h 1299949"/>
                    <a:gd name="connsiteX4" fmla="*/ 1152750 w 1261715"/>
                    <a:gd name="connsiteY4" fmla="*/ 1185248 h 1299949"/>
                    <a:gd name="connsiteX5" fmla="*/ 82203 w 1261715"/>
                    <a:gd name="connsiteY5" fmla="*/ 0 h 1299949"/>
                    <a:gd name="connsiteX6" fmla="*/ 82203 w 1261715"/>
                    <a:gd name="connsiteY6" fmla="*/ 114701 h 1299949"/>
                    <a:gd name="connsiteX7" fmla="*/ 57351 w 1261715"/>
                    <a:gd name="connsiteY7" fmla="*/ 114701 h 1299949"/>
                    <a:gd name="connsiteX8" fmla="*/ 5735 w 1261715"/>
                    <a:gd name="connsiteY8" fmla="*/ 172052 h 1299949"/>
                    <a:gd name="connsiteX9" fmla="*/ 57351 w 1261715"/>
                    <a:gd name="connsiteY9" fmla="*/ 229403 h 1299949"/>
                    <a:gd name="connsiteX10" fmla="*/ 82203 w 1261715"/>
                    <a:gd name="connsiteY10" fmla="*/ 229403 h 1299949"/>
                    <a:gd name="connsiteX11" fmla="*/ 82203 w 1261715"/>
                    <a:gd name="connsiteY11" fmla="*/ 305871 h 1299949"/>
                    <a:gd name="connsiteX12" fmla="*/ 57351 w 1261715"/>
                    <a:gd name="connsiteY12" fmla="*/ 305871 h 1299949"/>
                    <a:gd name="connsiteX13" fmla="*/ 0 w 1261715"/>
                    <a:gd name="connsiteY13" fmla="*/ 363221 h 1299949"/>
                    <a:gd name="connsiteX14" fmla="*/ 57351 w 1261715"/>
                    <a:gd name="connsiteY14" fmla="*/ 420572 h 1299949"/>
                    <a:gd name="connsiteX15" fmla="*/ 82203 w 1261715"/>
                    <a:gd name="connsiteY15" fmla="*/ 420572 h 1299949"/>
                    <a:gd name="connsiteX16" fmla="*/ 82203 w 1261715"/>
                    <a:gd name="connsiteY16" fmla="*/ 497040 h 1299949"/>
                    <a:gd name="connsiteX17" fmla="*/ 57351 w 1261715"/>
                    <a:gd name="connsiteY17" fmla="*/ 497040 h 1299949"/>
                    <a:gd name="connsiteX18" fmla="*/ 0 w 1261715"/>
                    <a:gd name="connsiteY18" fmla="*/ 554390 h 1299949"/>
                    <a:gd name="connsiteX19" fmla="*/ 57351 w 1261715"/>
                    <a:gd name="connsiteY19" fmla="*/ 611741 h 1299949"/>
                    <a:gd name="connsiteX20" fmla="*/ 82203 w 1261715"/>
                    <a:gd name="connsiteY20" fmla="*/ 611741 h 1299949"/>
                    <a:gd name="connsiteX21" fmla="*/ 82203 w 1261715"/>
                    <a:gd name="connsiteY21" fmla="*/ 688209 h 1299949"/>
                    <a:gd name="connsiteX22" fmla="*/ 57351 w 1261715"/>
                    <a:gd name="connsiteY22" fmla="*/ 688209 h 1299949"/>
                    <a:gd name="connsiteX23" fmla="*/ 0 w 1261715"/>
                    <a:gd name="connsiteY23" fmla="*/ 745559 h 1299949"/>
                    <a:gd name="connsiteX24" fmla="*/ 57351 w 1261715"/>
                    <a:gd name="connsiteY24" fmla="*/ 802910 h 1299949"/>
                    <a:gd name="connsiteX25" fmla="*/ 82203 w 1261715"/>
                    <a:gd name="connsiteY25" fmla="*/ 802910 h 1299949"/>
                    <a:gd name="connsiteX26" fmla="*/ 82203 w 1261715"/>
                    <a:gd name="connsiteY26" fmla="*/ 879378 h 1299949"/>
                    <a:gd name="connsiteX27" fmla="*/ 57351 w 1261715"/>
                    <a:gd name="connsiteY27" fmla="*/ 879378 h 1299949"/>
                    <a:gd name="connsiteX28" fmla="*/ 0 w 1261715"/>
                    <a:gd name="connsiteY28" fmla="*/ 936728 h 1299949"/>
                    <a:gd name="connsiteX29" fmla="*/ 57351 w 1261715"/>
                    <a:gd name="connsiteY29" fmla="*/ 994079 h 1299949"/>
                    <a:gd name="connsiteX30" fmla="*/ 82203 w 1261715"/>
                    <a:gd name="connsiteY30" fmla="*/ 994079 h 1299949"/>
                    <a:gd name="connsiteX31" fmla="*/ 82203 w 1261715"/>
                    <a:gd name="connsiteY31" fmla="*/ 1070547 h 1299949"/>
                    <a:gd name="connsiteX32" fmla="*/ 57351 w 1261715"/>
                    <a:gd name="connsiteY32" fmla="*/ 1070547 h 1299949"/>
                    <a:gd name="connsiteX33" fmla="*/ 0 w 1261715"/>
                    <a:gd name="connsiteY33" fmla="*/ 1127898 h 1299949"/>
                    <a:gd name="connsiteX34" fmla="*/ 57351 w 1261715"/>
                    <a:gd name="connsiteY34" fmla="*/ 1185248 h 1299949"/>
                    <a:gd name="connsiteX35" fmla="*/ 82203 w 1261715"/>
                    <a:gd name="connsiteY35" fmla="*/ 1185248 h 1299949"/>
                    <a:gd name="connsiteX36" fmla="*/ 82203 w 1261715"/>
                    <a:gd name="connsiteY36" fmla="*/ 1299950 h 1299949"/>
                    <a:gd name="connsiteX37" fmla="*/ 1267451 w 1261715"/>
                    <a:gd name="connsiteY37" fmla="*/ 1299950 h 1299949"/>
                    <a:gd name="connsiteX38" fmla="*/ 1267451 w 1261715"/>
                    <a:gd name="connsiteY38" fmla="*/ 0 h 1299949"/>
                    <a:gd name="connsiteX39" fmla="*/ 82203 w 1261715"/>
                    <a:gd name="connsiteY39" fmla="*/ 0 h 1299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261715" h="1299949">
                      <a:moveTo>
                        <a:pt x="1152750" y="1185248"/>
                      </a:moveTo>
                      <a:lnTo>
                        <a:pt x="196904" y="1185248"/>
                      </a:lnTo>
                      <a:lnTo>
                        <a:pt x="196904" y="114701"/>
                      </a:lnTo>
                      <a:lnTo>
                        <a:pt x="1152750" y="114701"/>
                      </a:lnTo>
                      <a:lnTo>
                        <a:pt x="1152750" y="1185248"/>
                      </a:lnTo>
                      <a:close/>
                      <a:moveTo>
                        <a:pt x="82203" y="0"/>
                      </a:moveTo>
                      <a:lnTo>
                        <a:pt x="82203" y="114701"/>
                      </a:lnTo>
                      <a:lnTo>
                        <a:pt x="57351" y="114701"/>
                      </a:lnTo>
                      <a:cubicBezTo>
                        <a:pt x="26764" y="116613"/>
                        <a:pt x="5735" y="141465"/>
                        <a:pt x="5735" y="172052"/>
                      </a:cubicBezTo>
                      <a:cubicBezTo>
                        <a:pt x="3823" y="202639"/>
                        <a:pt x="26764" y="227491"/>
                        <a:pt x="57351" y="229403"/>
                      </a:cubicBezTo>
                      <a:lnTo>
                        <a:pt x="82203" y="229403"/>
                      </a:lnTo>
                      <a:lnTo>
                        <a:pt x="82203" y="305871"/>
                      </a:lnTo>
                      <a:lnTo>
                        <a:pt x="57351" y="305871"/>
                      </a:lnTo>
                      <a:cubicBezTo>
                        <a:pt x="24852" y="305871"/>
                        <a:pt x="0" y="330722"/>
                        <a:pt x="0" y="363221"/>
                      </a:cubicBezTo>
                      <a:cubicBezTo>
                        <a:pt x="0" y="395720"/>
                        <a:pt x="24852" y="420572"/>
                        <a:pt x="57351" y="420572"/>
                      </a:cubicBezTo>
                      <a:lnTo>
                        <a:pt x="82203" y="420572"/>
                      </a:lnTo>
                      <a:lnTo>
                        <a:pt x="82203" y="497040"/>
                      </a:lnTo>
                      <a:lnTo>
                        <a:pt x="57351" y="497040"/>
                      </a:lnTo>
                      <a:cubicBezTo>
                        <a:pt x="24852" y="497040"/>
                        <a:pt x="0" y="521892"/>
                        <a:pt x="0" y="554390"/>
                      </a:cubicBezTo>
                      <a:cubicBezTo>
                        <a:pt x="0" y="586889"/>
                        <a:pt x="24852" y="611741"/>
                        <a:pt x="57351" y="611741"/>
                      </a:cubicBezTo>
                      <a:lnTo>
                        <a:pt x="82203" y="611741"/>
                      </a:lnTo>
                      <a:lnTo>
                        <a:pt x="82203" y="688209"/>
                      </a:lnTo>
                      <a:lnTo>
                        <a:pt x="57351" y="688209"/>
                      </a:lnTo>
                      <a:cubicBezTo>
                        <a:pt x="24852" y="688209"/>
                        <a:pt x="0" y="713061"/>
                        <a:pt x="0" y="745559"/>
                      </a:cubicBezTo>
                      <a:cubicBezTo>
                        <a:pt x="0" y="778058"/>
                        <a:pt x="24852" y="802910"/>
                        <a:pt x="57351" y="802910"/>
                      </a:cubicBezTo>
                      <a:lnTo>
                        <a:pt x="82203" y="802910"/>
                      </a:lnTo>
                      <a:lnTo>
                        <a:pt x="82203" y="879378"/>
                      </a:lnTo>
                      <a:lnTo>
                        <a:pt x="57351" y="879378"/>
                      </a:lnTo>
                      <a:cubicBezTo>
                        <a:pt x="24852" y="879378"/>
                        <a:pt x="0" y="904230"/>
                        <a:pt x="0" y="936728"/>
                      </a:cubicBezTo>
                      <a:cubicBezTo>
                        <a:pt x="0" y="969227"/>
                        <a:pt x="24852" y="994079"/>
                        <a:pt x="57351" y="994079"/>
                      </a:cubicBezTo>
                      <a:lnTo>
                        <a:pt x="82203" y="994079"/>
                      </a:lnTo>
                      <a:lnTo>
                        <a:pt x="82203" y="1070547"/>
                      </a:lnTo>
                      <a:lnTo>
                        <a:pt x="57351" y="1070547"/>
                      </a:lnTo>
                      <a:cubicBezTo>
                        <a:pt x="24852" y="1070547"/>
                        <a:pt x="0" y="1095399"/>
                        <a:pt x="0" y="1127898"/>
                      </a:cubicBezTo>
                      <a:cubicBezTo>
                        <a:pt x="0" y="1160396"/>
                        <a:pt x="24852" y="1185248"/>
                        <a:pt x="57351" y="1185248"/>
                      </a:cubicBezTo>
                      <a:lnTo>
                        <a:pt x="82203" y="1185248"/>
                      </a:lnTo>
                      <a:lnTo>
                        <a:pt x="82203" y="1299950"/>
                      </a:lnTo>
                      <a:lnTo>
                        <a:pt x="1267451" y="1299950"/>
                      </a:lnTo>
                      <a:lnTo>
                        <a:pt x="1267451" y="0"/>
                      </a:lnTo>
                      <a:lnTo>
                        <a:pt x="82203" y="0"/>
                      </a:lnTo>
                      <a:close/>
                    </a:path>
                  </a:pathLst>
                </a:custGeom>
                <a:grpFill/>
                <a:ln w="19050"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DCBDA29A-AFDF-4371-81E9-C5AD806883C5}"/>
                    </a:ext>
                  </a:extLst>
                </p:cNvPr>
                <p:cNvSpPr/>
                <p:nvPr/>
              </p:nvSpPr>
              <p:spPr>
                <a:xfrm>
                  <a:off x="4760772" y="3730091"/>
                  <a:ext cx="707326" cy="841144"/>
                </a:xfrm>
                <a:custGeom>
                  <a:avLst/>
                  <a:gdLst>
                    <a:gd name="connsiteX0" fmla="*/ 152237 w 707325"/>
                    <a:gd name="connsiteY0" fmla="*/ 611741 h 841143"/>
                    <a:gd name="connsiteX1" fmla="*/ 228704 w 707325"/>
                    <a:gd name="connsiteY1" fmla="*/ 688209 h 841143"/>
                    <a:gd name="connsiteX2" fmla="*/ 152237 w 707325"/>
                    <a:gd name="connsiteY2" fmla="*/ 764676 h 841143"/>
                    <a:gd name="connsiteX3" fmla="*/ 75769 w 707325"/>
                    <a:gd name="connsiteY3" fmla="*/ 688209 h 841143"/>
                    <a:gd name="connsiteX4" fmla="*/ 152237 w 707325"/>
                    <a:gd name="connsiteY4" fmla="*/ 611741 h 841143"/>
                    <a:gd name="connsiteX5" fmla="*/ 152237 w 707325"/>
                    <a:gd name="connsiteY5" fmla="*/ 841144 h 841143"/>
                    <a:gd name="connsiteX6" fmla="*/ 303260 w 707325"/>
                    <a:gd name="connsiteY6" fmla="*/ 707326 h 841143"/>
                    <a:gd name="connsiteX7" fmla="*/ 190471 w 707325"/>
                    <a:gd name="connsiteY7" fmla="*/ 541008 h 841143"/>
                    <a:gd name="connsiteX8" fmla="*/ 190471 w 707325"/>
                    <a:gd name="connsiteY8" fmla="*/ 497040 h 841143"/>
                    <a:gd name="connsiteX9" fmla="*/ 228704 w 707325"/>
                    <a:gd name="connsiteY9" fmla="*/ 458806 h 841143"/>
                    <a:gd name="connsiteX10" fmla="*/ 496341 w 707325"/>
                    <a:gd name="connsiteY10" fmla="*/ 458806 h 841143"/>
                    <a:gd name="connsiteX11" fmla="*/ 611042 w 707325"/>
                    <a:gd name="connsiteY11" fmla="*/ 344104 h 841143"/>
                    <a:gd name="connsiteX12" fmla="*/ 611042 w 707325"/>
                    <a:gd name="connsiteY12" fmla="*/ 129995 h 841143"/>
                    <a:gd name="connsiteX13" fmla="*/ 660746 w 707325"/>
                    <a:gd name="connsiteY13" fmla="*/ 179699 h 841143"/>
                    <a:gd name="connsiteX14" fmla="*/ 714274 w 707325"/>
                    <a:gd name="connsiteY14" fmla="*/ 179699 h 841143"/>
                    <a:gd name="connsiteX15" fmla="*/ 714274 w 707325"/>
                    <a:gd name="connsiteY15" fmla="*/ 126172 h 841143"/>
                    <a:gd name="connsiteX16" fmla="*/ 599572 w 707325"/>
                    <a:gd name="connsiteY16" fmla="*/ 11470 h 841143"/>
                    <a:gd name="connsiteX17" fmla="*/ 572809 w 707325"/>
                    <a:gd name="connsiteY17" fmla="*/ 0 h 841143"/>
                    <a:gd name="connsiteX18" fmla="*/ 546045 w 707325"/>
                    <a:gd name="connsiteY18" fmla="*/ 11470 h 841143"/>
                    <a:gd name="connsiteX19" fmla="*/ 431344 w 707325"/>
                    <a:gd name="connsiteY19" fmla="*/ 126172 h 841143"/>
                    <a:gd name="connsiteX20" fmla="*/ 431344 w 707325"/>
                    <a:gd name="connsiteY20" fmla="*/ 179699 h 841143"/>
                    <a:gd name="connsiteX21" fmla="*/ 484871 w 707325"/>
                    <a:gd name="connsiteY21" fmla="*/ 179699 h 841143"/>
                    <a:gd name="connsiteX22" fmla="*/ 534575 w 707325"/>
                    <a:gd name="connsiteY22" fmla="*/ 129995 h 841143"/>
                    <a:gd name="connsiteX23" fmla="*/ 534575 w 707325"/>
                    <a:gd name="connsiteY23" fmla="*/ 344104 h 841143"/>
                    <a:gd name="connsiteX24" fmla="*/ 496341 w 707325"/>
                    <a:gd name="connsiteY24" fmla="*/ 382338 h 841143"/>
                    <a:gd name="connsiteX25" fmla="*/ 228704 w 707325"/>
                    <a:gd name="connsiteY25" fmla="*/ 382338 h 841143"/>
                    <a:gd name="connsiteX26" fmla="*/ 114003 w 707325"/>
                    <a:gd name="connsiteY26" fmla="*/ 497040 h 841143"/>
                    <a:gd name="connsiteX27" fmla="*/ 114003 w 707325"/>
                    <a:gd name="connsiteY27" fmla="*/ 541008 h 841143"/>
                    <a:gd name="connsiteX28" fmla="*/ 1213 w 707325"/>
                    <a:gd name="connsiteY28" fmla="*/ 707326 h 841143"/>
                    <a:gd name="connsiteX29" fmla="*/ 152237 w 707325"/>
                    <a:gd name="connsiteY29" fmla="*/ 841144 h 84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07325" h="841143">
                      <a:moveTo>
                        <a:pt x="152237" y="611741"/>
                      </a:moveTo>
                      <a:cubicBezTo>
                        <a:pt x="194294" y="611741"/>
                        <a:pt x="228704" y="646151"/>
                        <a:pt x="228704" y="688209"/>
                      </a:cubicBezTo>
                      <a:cubicBezTo>
                        <a:pt x="228704" y="730266"/>
                        <a:pt x="194294" y="764676"/>
                        <a:pt x="152237" y="764676"/>
                      </a:cubicBezTo>
                      <a:cubicBezTo>
                        <a:pt x="110180" y="764676"/>
                        <a:pt x="75769" y="730266"/>
                        <a:pt x="75769" y="688209"/>
                      </a:cubicBezTo>
                      <a:cubicBezTo>
                        <a:pt x="75769" y="646151"/>
                        <a:pt x="110180" y="611741"/>
                        <a:pt x="152237" y="611741"/>
                      </a:cubicBezTo>
                      <a:close/>
                      <a:moveTo>
                        <a:pt x="152237" y="841144"/>
                      </a:moveTo>
                      <a:cubicBezTo>
                        <a:pt x="228704" y="841144"/>
                        <a:pt x="293702" y="783793"/>
                        <a:pt x="303260" y="707326"/>
                      </a:cubicBezTo>
                      <a:cubicBezTo>
                        <a:pt x="312819" y="630858"/>
                        <a:pt x="265026" y="560125"/>
                        <a:pt x="190471" y="541008"/>
                      </a:cubicBezTo>
                      <a:lnTo>
                        <a:pt x="190471" y="497040"/>
                      </a:lnTo>
                      <a:cubicBezTo>
                        <a:pt x="190471" y="476011"/>
                        <a:pt x="207676" y="458806"/>
                        <a:pt x="228704" y="458806"/>
                      </a:cubicBezTo>
                      <a:lnTo>
                        <a:pt x="496341" y="458806"/>
                      </a:lnTo>
                      <a:cubicBezTo>
                        <a:pt x="559427" y="458806"/>
                        <a:pt x="611042" y="407190"/>
                        <a:pt x="611042" y="344104"/>
                      </a:cubicBezTo>
                      <a:lnTo>
                        <a:pt x="611042" y="129995"/>
                      </a:lnTo>
                      <a:lnTo>
                        <a:pt x="660746" y="179699"/>
                      </a:lnTo>
                      <a:cubicBezTo>
                        <a:pt x="676040" y="194992"/>
                        <a:pt x="698980" y="194992"/>
                        <a:pt x="714274" y="179699"/>
                      </a:cubicBezTo>
                      <a:cubicBezTo>
                        <a:pt x="729567" y="164405"/>
                        <a:pt x="729567" y="141465"/>
                        <a:pt x="714274" y="126172"/>
                      </a:cubicBezTo>
                      <a:lnTo>
                        <a:pt x="599572" y="11470"/>
                      </a:lnTo>
                      <a:cubicBezTo>
                        <a:pt x="591926" y="3823"/>
                        <a:pt x="582367" y="0"/>
                        <a:pt x="572809" y="0"/>
                      </a:cubicBezTo>
                      <a:cubicBezTo>
                        <a:pt x="563250" y="0"/>
                        <a:pt x="553692" y="3823"/>
                        <a:pt x="546045" y="11470"/>
                      </a:cubicBezTo>
                      <a:lnTo>
                        <a:pt x="431344" y="126172"/>
                      </a:lnTo>
                      <a:cubicBezTo>
                        <a:pt x="416050" y="141465"/>
                        <a:pt x="416050" y="164405"/>
                        <a:pt x="431344" y="179699"/>
                      </a:cubicBezTo>
                      <a:cubicBezTo>
                        <a:pt x="446637" y="194992"/>
                        <a:pt x="469577" y="194992"/>
                        <a:pt x="484871" y="179699"/>
                      </a:cubicBezTo>
                      <a:lnTo>
                        <a:pt x="534575" y="129995"/>
                      </a:lnTo>
                      <a:lnTo>
                        <a:pt x="534575" y="344104"/>
                      </a:lnTo>
                      <a:cubicBezTo>
                        <a:pt x="534575" y="365133"/>
                        <a:pt x="517370" y="382338"/>
                        <a:pt x="496341" y="382338"/>
                      </a:cubicBezTo>
                      <a:lnTo>
                        <a:pt x="228704" y="382338"/>
                      </a:lnTo>
                      <a:cubicBezTo>
                        <a:pt x="165619" y="382338"/>
                        <a:pt x="114003" y="433954"/>
                        <a:pt x="114003" y="497040"/>
                      </a:cubicBezTo>
                      <a:lnTo>
                        <a:pt x="114003" y="541008"/>
                      </a:lnTo>
                      <a:cubicBezTo>
                        <a:pt x="39447" y="560125"/>
                        <a:pt x="-8345" y="632770"/>
                        <a:pt x="1213" y="707326"/>
                      </a:cubicBezTo>
                      <a:cubicBezTo>
                        <a:pt x="10772" y="783793"/>
                        <a:pt x="75769" y="841144"/>
                        <a:pt x="152237" y="841144"/>
                      </a:cubicBezTo>
                      <a:close/>
                    </a:path>
                  </a:pathLst>
                </a:custGeom>
                <a:grpFill/>
                <a:ln w="19050"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6A03AB0B-4447-47CD-822F-87EB8EBE7EE4}"/>
                    </a:ext>
                  </a:extLst>
                </p:cNvPr>
                <p:cNvSpPr/>
                <p:nvPr/>
              </p:nvSpPr>
              <p:spPr>
                <a:xfrm>
                  <a:off x="5180645" y="4265364"/>
                  <a:ext cx="286754" cy="286754"/>
                </a:xfrm>
                <a:custGeom>
                  <a:avLst/>
                  <a:gdLst>
                    <a:gd name="connsiteX0" fmla="*/ 294400 w 286753"/>
                    <a:gd name="connsiteY0" fmla="*/ 11470 h 286753"/>
                    <a:gd name="connsiteX1" fmla="*/ 267637 w 286753"/>
                    <a:gd name="connsiteY1" fmla="*/ 0 h 286753"/>
                    <a:gd name="connsiteX2" fmla="*/ 240873 w 286753"/>
                    <a:gd name="connsiteY2" fmla="*/ 11470 h 286753"/>
                    <a:gd name="connsiteX3" fmla="*/ 152935 w 286753"/>
                    <a:gd name="connsiteY3" fmla="*/ 99408 h 286753"/>
                    <a:gd name="connsiteX4" fmla="*/ 64998 w 286753"/>
                    <a:gd name="connsiteY4" fmla="*/ 11470 h 286753"/>
                    <a:gd name="connsiteX5" fmla="*/ 11470 w 286753"/>
                    <a:gd name="connsiteY5" fmla="*/ 11470 h 286753"/>
                    <a:gd name="connsiteX6" fmla="*/ 11470 w 286753"/>
                    <a:gd name="connsiteY6" fmla="*/ 64998 h 286753"/>
                    <a:gd name="connsiteX7" fmla="*/ 99408 w 286753"/>
                    <a:gd name="connsiteY7" fmla="*/ 152935 h 286753"/>
                    <a:gd name="connsiteX8" fmla="*/ 11470 w 286753"/>
                    <a:gd name="connsiteY8" fmla="*/ 240873 h 286753"/>
                    <a:gd name="connsiteX9" fmla="*/ 11470 w 286753"/>
                    <a:gd name="connsiteY9" fmla="*/ 294400 h 286753"/>
                    <a:gd name="connsiteX10" fmla="*/ 64998 w 286753"/>
                    <a:gd name="connsiteY10" fmla="*/ 294400 h 286753"/>
                    <a:gd name="connsiteX11" fmla="*/ 152935 w 286753"/>
                    <a:gd name="connsiteY11" fmla="*/ 206463 h 286753"/>
                    <a:gd name="connsiteX12" fmla="*/ 240873 w 286753"/>
                    <a:gd name="connsiteY12" fmla="*/ 294400 h 286753"/>
                    <a:gd name="connsiteX13" fmla="*/ 294400 w 286753"/>
                    <a:gd name="connsiteY13" fmla="*/ 294400 h 286753"/>
                    <a:gd name="connsiteX14" fmla="*/ 294400 w 286753"/>
                    <a:gd name="connsiteY14" fmla="*/ 240873 h 286753"/>
                    <a:gd name="connsiteX15" fmla="*/ 206463 w 286753"/>
                    <a:gd name="connsiteY15" fmla="*/ 152935 h 286753"/>
                    <a:gd name="connsiteX16" fmla="*/ 294400 w 286753"/>
                    <a:gd name="connsiteY16" fmla="*/ 64998 h 286753"/>
                    <a:gd name="connsiteX17" fmla="*/ 294400 w 286753"/>
                    <a:gd name="connsiteY17" fmla="*/ 11470 h 28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6753" h="286753">
                      <a:moveTo>
                        <a:pt x="294400" y="11470"/>
                      </a:moveTo>
                      <a:cubicBezTo>
                        <a:pt x="286754" y="3823"/>
                        <a:pt x="277195" y="0"/>
                        <a:pt x="267637" y="0"/>
                      </a:cubicBezTo>
                      <a:cubicBezTo>
                        <a:pt x="258078" y="0"/>
                        <a:pt x="248520" y="3823"/>
                        <a:pt x="240873" y="11470"/>
                      </a:cubicBezTo>
                      <a:lnTo>
                        <a:pt x="152935" y="99408"/>
                      </a:lnTo>
                      <a:lnTo>
                        <a:pt x="64998" y="11470"/>
                      </a:lnTo>
                      <a:cubicBezTo>
                        <a:pt x="49704" y="-3823"/>
                        <a:pt x="26764" y="-3823"/>
                        <a:pt x="11470" y="11470"/>
                      </a:cubicBezTo>
                      <a:cubicBezTo>
                        <a:pt x="-3823" y="26764"/>
                        <a:pt x="-3823" y="49704"/>
                        <a:pt x="11470" y="64998"/>
                      </a:cubicBezTo>
                      <a:lnTo>
                        <a:pt x="99408" y="152935"/>
                      </a:lnTo>
                      <a:lnTo>
                        <a:pt x="11470" y="240873"/>
                      </a:lnTo>
                      <a:cubicBezTo>
                        <a:pt x="-3823" y="256167"/>
                        <a:pt x="-3823" y="279107"/>
                        <a:pt x="11470" y="294400"/>
                      </a:cubicBezTo>
                      <a:cubicBezTo>
                        <a:pt x="26764" y="309694"/>
                        <a:pt x="49704" y="309694"/>
                        <a:pt x="64998" y="294400"/>
                      </a:cubicBezTo>
                      <a:lnTo>
                        <a:pt x="152935" y="206463"/>
                      </a:lnTo>
                      <a:lnTo>
                        <a:pt x="240873" y="294400"/>
                      </a:lnTo>
                      <a:cubicBezTo>
                        <a:pt x="256167" y="309694"/>
                        <a:pt x="279107" y="309694"/>
                        <a:pt x="294400" y="294400"/>
                      </a:cubicBezTo>
                      <a:cubicBezTo>
                        <a:pt x="309694" y="279107"/>
                        <a:pt x="309694" y="256167"/>
                        <a:pt x="294400" y="240873"/>
                      </a:cubicBezTo>
                      <a:lnTo>
                        <a:pt x="206463" y="152935"/>
                      </a:lnTo>
                      <a:lnTo>
                        <a:pt x="294400" y="64998"/>
                      </a:lnTo>
                      <a:cubicBezTo>
                        <a:pt x="309694" y="49704"/>
                        <a:pt x="309694" y="26764"/>
                        <a:pt x="294400" y="11470"/>
                      </a:cubicBezTo>
                      <a:close/>
                    </a:path>
                  </a:pathLst>
                </a:custGeom>
                <a:grpFill/>
                <a:ln w="19050"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35E73857-09E5-4800-8142-94CE46EA90D4}"/>
                    </a:ext>
                  </a:extLst>
                </p:cNvPr>
                <p:cNvSpPr/>
                <p:nvPr/>
              </p:nvSpPr>
              <p:spPr>
                <a:xfrm>
                  <a:off x="4760073" y="3730091"/>
                  <a:ext cx="305871" cy="305871"/>
                </a:xfrm>
                <a:custGeom>
                  <a:avLst/>
                  <a:gdLst>
                    <a:gd name="connsiteX0" fmla="*/ 11470 w 305870"/>
                    <a:gd name="connsiteY0" fmla="*/ 294400 h 305870"/>
                    <a:gd name="connsiteX1" fmla="*/ 38234 w 305870"/>
                    <a:gd name="connsiteY1" fmla="*/ 305871 h 305870"/>
                    <a:gd name="connsiteX2" fmla="*/ 64998 w 305870"/>
                    <a:gd name="connsiteY2" fmla="*/ 294400 h 305870"/>
                    <a:gd name="connsiteX3" fmla="*/ 152935 w 305870"/>
                    <a:gd name="connsiteY3" fmla="*/ 206463 h 305870"/>
                    <a:gd name="connsiteX4" fmla="*/ 240873 w 305870"/>
                    <a:gd name="connsiteY4" fmla="*/ 294400 h 305870"/>
                    <a:gd name="connsiteX5" fmla="*/ 294400 w 305870"/>
                    <a:gd name="connsiteY5" fmla="*/ 294400 h 305870"/>
                    <a:gd name="connsiteX6" fmla="*/ 294400 w 305870"/>
                    <a:gd name="connsiteY6" fmla="*/ 240873 h 305870"/>
                    <a:gd name="connsiteX7" fmla="*/ 206463 w 305870"/>
                    <a:gd name="connsiteY7" fmla="*/ 152935 h 305870"/>
                    <a:gd name="connsiteX8" fmla="*/ 294400 w 305870"/>
                    <a:gd name="connsiteY8" fmla="*/ 64997 h 305870"/>
                    <a:gd name="connsiteX9" fmla="*/ 294400 w 305870"/>
                    <a:gd name="connsiteY9" fmla="*/ 11470 h 305870"/>
                    <a:gd name="connsiteX10" fmla="*/ 240873 w 305870"/>
                    <a:gd name="connsiteY10" fmla="*/ 11470 h 305870"/>
                    <a:gd name="connsiteX11" fmla="*/ 152935 w 305870"/>
                    <a:gd name="connsiteY11" fmla="*/ 99408 h 305870"/>
                    <a:gd name="connsiteX12" fmla="*/ 64998 w 305870"/>
                    <a:gd name="connsiteY12" fmla="*/ 11470 h 305870"/>
                    <a:gd name="connsiteX13" fmla="*/ 11470 w 305870"/>
                    <a:gd name="connsiteY13" fmla="*/ 11470 h 305870"/>
                    <a:gd name="connsiteX14" fmla="*/ 11470 w 305870"/>
                    <a:gd name="connsiteY14" fmla="*/ 64997 h 305870"/>
                    <a:gd name="connsiteX15" fmla="*/ 99408 w 305870"/>
                    <a:gd name="connsiteY15" fmla="*/ 152935 h 305870"/>
                    <a:gd name="connsiteX16" fmla="*/ 11470 w 305870"/>
                    <a:gd name="connsiteY16" fmla="*/ 240873 h 305870"/>
                    <a:gd name="connsiteX17" fmla="*/ 11470 w 305870"/>
                    <a:gd name="connsiteY17" fmla="*/ 294400 h 30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5870" h="305870">
                      <a:moveTo>
                        <a:pt x="11470" y="294400"/>
                      </a:moveTo>
                      <a:cubicBezTo>
                        <a:pt x="19117" y="302047"/>
                        <a:pt x="28675" y="305871"/>
                        <a:pt x="38234" y="305871"/>
                      </a:cubicBezTo>
                      <a:cubicBezTo>
                        <a:pt x="47792" y="305871"/>
                        <a:pt x="57351" y="302047"/>
                        <a:pt x="64998" y="294400"/>
                      </a:cubicBezTo>
                      <a:lnTo>
                        <a:pt x="152935" y="206463"/>
                      </a:lnTo>
                      <a:lnTo>
                        <a:pt x="240873" y="294400"/>
                      </a:lnTo>
                      <a:cubicBezTo>
                        <a:pt x="256167" y="309694"/>
                        <a:pt x="279107" y="309694"/>
                        <a:pt x="294400" y="294400"/>
                      </a:cubicBezTo>
                      <a:cubicBezTo>
                        <a:pt x="309694" y="279107"/>
                        <a:pt x="309694" y="256167"/>
                        <a:pt x="294400" y="240873"/>
                      </a:cubicBezTo>
                      <a:lnTo>
                        <a:pt x="206463" y="152935"/>
                      </a:lnTo>
                      <a:lnTo>
                        <a:pt x="294400" y="64997"/>
                      </a:lnTo>
                      <a:cubicBezTo>
                        <a:pt x="309694" y="49704"/>
                        <a:pt x="309694" y="26764"/>
                        <a:pt x="294400" y="11470"/>
                      </a:cubicBezTo>
                      <a:cubicBezTo>
                        <a:pt x="279107" y="-3823"/>
                        <a:pt x="256167" y="-3823"/>
                        <a:pt x="240873" y="11470"/>
                      </a:cubicBezTo>
                      <a:lnTo>
                        <a:pt x="152935" y="99408"/>
                      </a:lnTo>
                      <a:lnTo>
                        <a:pt x="64998" y="11470"/>
                      </a:lnTo>
                      <a:cubicBezTo>
                        <a:pt x="49704" y="-3823"/>
                        <a:pt x="26764" y="-3823"/>
                        <a:pt x="11470" y="11470"/>
                      </a:cubicBezTo>
                      <a:cubicBezTo>
                        <a:pt x="-3823" y="26764"/>
                        <a:pt x="-3823" y="49704"/>
                        <a:pt x="11470" y="64997"/>
                      </a:cubicBezTo>
                      <a:lnTo>
                        <a:pt x="99408" y="152935"/>
                      </a:lnTo>
                      <a:lnTo>
                        <a:pt x="11470" y="240873"/>
                      </a:lnTo>
                      <a:cubicBezTo>
                        <a:pt x="-3823" y="256167"/>
                        <a:pt x="-3823" y="279107"/>
                        <a:pt x="11470" y="294400"/>
                      </a:cubicBezTo>
                      <a:close/>
                    </a:path>
                  </a:pathLst>
                </a:custGeom>
                <a:grpFill/>
                <a:ln w="19050" cap="flat">
                  <a:noFill/>
                  <a:prstDash val="solid"/>
                  <a:miter/>
                </a:ln>
              </p:spPr>
              <p:txBody>
                <a:bodyPr rtlCol="0" anchor="ctr"/>
                <a:lstStyle/>
                <a:p>
                  <a:endParaRPr lang="en-US"/>
                </a:p>
              </p:txBody>
            </p:sp>
          </p:grpSp>
        </p:grpSp>
      </p:grpSp>
      <p:grpSp>
        <p:nvGrpSpPr>
          <p:cNvPr id="83" name="Group 82">
            <a:extLst>
              <a:ext uri="{FF2B5EF4-FFF2-40B4-BE49-F238E27FC236}">
                <a16:creationId xmlns:a16="http://schemas.microsoft.com/office/drawing/2014/main" id="{9F344F0F-32F1-436A-B08F-F4D9B42E409B}"/>
              </a:ext>
            </a:extLst>
          </p:cNvPr>
          <p:cNvGrpSpPr/>
          <p:nvPr/>
        </p:nvGrpSpPr>
        <p:grpSpPr>
          <a:xfrm>
            <a:off x="524414" y="5299228"/>
            <a:ext cx="3024336" cy="1361665"/>
            <a:chOff x="524414" y="5299228"/>
            <a:chExt cx="3024336" cy="1361665"/>
          </a:xfrm>
        </p:grpSpPr>
        <p:sp>
          <p:nvSpPr>
            <p:cNvPr id="81" name="Arrow: Chevron 80">
              <a:extLst>
                <a:ext uri="{FF2B5EF4-FFF2-40B4-BE49-F238E27FC236}">
                  <a16:creationId xmlns:a16="http://schemas.microsoft.com/office/drawing/2014/main" id="{59500793-9D02-40AA-A09E-F3FE2ED468A9}"/>
                </a:ext>
              </a:extLst>
            </p:cNvPr>
            <p:cNvSpPr/>
            <p:nvPr/>
          </p:nvSpPr>
          <p:spPr>
            <a:xfrm>
              <a:off x="524414" y="5299228"/>
              <a:ext cx="3024336" cy="1361665"/>
            </a:xfrm>
            <a:prstGeom prst="chevron">
              <a:avLst/>
            </a:prstGeom>
            <a:solidFill>
              <a:srgbClr val="D8EA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2" name="TextBox 81">
              <a:extLst>
                <a:ext uri="{FF2B5EF4-FFF2-40B4-BE49-F238E27FC236}">
                  <a16:creationId xmlns:a16="http://schemas.microsoft.com/office/drawing/2014/main" id="{0FA06116-6634-4D95-8C8C-3CE5DE309EF2}"/>
                </a:ext>
              </a:extLst>
            </p:cNvPr>
            <p:cNvSpPr txBox="1"/>
            <p:nvPr/>
          </p:nvSpPr>
          <p:spPr>
            <a:xfrm>
              <a:off x="1234004" y="5379894"/>
              <a:ext cx="1705402" cy="1145449"/>
            </a:xfrm>
            <a:prstGeom prst="rect">
              <a:avLst/>
            </a:prstGeom>
            <a:noFill/>
          </p:spPr>
          <p:txBody>
            <a:bodyPr wrap="square" rtlCol="0">
              <a:spAutoFit/>
            </a:bodyPr>
            <a:lstStyle/>
            <a:p>
              <a:r>
                <a:rPr lang="en-US" sz="1600" dirty="0"/>
                <a:t>The results </a:t>
              </a:r>
            </a:p>
            <a:p>
              <a:r>
                <a:rPr lang="en-US" sz="1600" dirty="0"/>
                <a:t>provide actionable insights for the </a:t>
              </a:r>
            </a:p>
            <a:p>
              <a:r>
                <a:rPr lang="en-US" sz="1600" dirty="0"/>
                <a:t>homeowners</a:t>
              </a:r>
              <a:r>
                <a:rPr lang="en-US" dirty="0"/>
                <a:t>.</a:t>
              </a:r>
            </a:p>
          </p:txBody>
        </p:sp>
      </p:grpSp>
    </p:spTree>
    <p:extLst>
      <p:ext uri="{BB962C8B-B14F-4D97-AF65-F5344CB8AC3E}">
        <p14:creationId xmlns:p14="http://schemas.microsoft.com/office/powerpoint/2010/main" val="171652816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randombar(horizontal)">
                                      <p:cBhvr>
                                        <p:cTn id="7"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FEFFA0-22B7-46E3-A0B6-20A38C3BC497}"/>
              </a:ext>
            </a:extLst>
          </p:cNvPr>
          <p:cNvSpPr txBox="1"/>
          <p:nvPr/>
        </p:nvSpPr>
        <p:spPr>
          <a:xfrm>
            <a:off x="179512" y="476672"/>
            <a:ext cx="7560840" cy="1938992"/>
          </a:xfrm>
          <a:prstGeom prst="rect">
            <a:avLst/>
          </a:prstGeom>
          <a:noFill/>
        </p:spPr>
        <p:txBody>
          <a:bodyPr wrap="square" rtlCol="0">
            <a:spAutoFit/>
          </a:bodyPr>
          <a:lstStyle/>
          <a:p>
            <a:r>
              <a:rPr lang="en-US" sz="6000" b="1" dirty="0">
                <a:solidFill>
                  <a:srgbClr val="DFEB23"/>
                </a:solidFill>
                <a:latin typeface="+mj-lt"/>
              </a:rPr>
              <a:t>BUSINESS</a:t>
            </a:r>
          </a:p>
          <a:p>
            <a:r>
              <a:rPr lang="en-US" sz="6000" b="1" dirty="0">
                <a:solidFill>
                  <a:srgbClr val="DFEB23"/>
                </a:solidFill>
                <a:latin typeface="+mj-lt"/>
              </a:rPr>
              <a:t>RECOMMENDATIONS.</a:t>
            </a:r>
          </a:p>
        </p:txBody>
      </p:sp>
    </p:spTree>
    <p:extLst>
      <p:ext uri="{BB962C8B-B14F-4D97-AF65-F5344CB8AC3E}">
        <p14:creationId xmlns:p14="http://schemas.microsoft.com/office/powerpoint/2010/main" val="3883369230"/>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01DF9-42B4-4B21-9CE0-6732204034BD}"/>
              </a:ext>
            </a:extLst>
          </p:cNvPr>
          <p:cNvSpPr>
            <a:spLocks noGrp="1"/>
          </p:cNvSpPr>
          <p:nvPr>
            <p:ph type="title"/>
          </p:nvPr>
        </p:nvSpPr>
        <p:spPr/>
        <p:txBody>
          <a:bodyPr/>
          <a:lstStyle/>
          <a:p>
            <a:r>
              <a:rPr lang="en-US" dirty="0"/>
              <a:t>Pricing Guidance</a:t>
            </a:r>
          </a:p>
        </p:txBody>
      </p:sp>
      <p:sp>
        <p:nvSpPr>
          <p:cNvPr id="4" name="TextBox 3">
            <a:extLst>
              <a:ext uri="{FF2B5EF4-FFF2-40B4-BE49-F238E27FC236}">
                <a16:creationId xmlns:a16="http://schemas.microsoft.com/office/drawing/2014/main" id="{2334F577-3043-4BBE-A75F-12B6CAC4AFC0}"/>
              </a:ext>
            </a:extLst>
          </p:cNvPr>
          <p:cNvSpPr txBox="1"/>
          <p:nvPr/>
        </p:nvSpPr>
        <p:spPr>
          <a:xfrm>
            <a:off x="4324966" y="1905506"/>
            <a:ext cx="4495506" cy="3046988"/>
          </a:xfrm>
          <a:prstGeom prst="rect">
            <a:avLst/>
          </a:prstGeom>
          <a:noFill/>
        </p:spPr>
        <p:txBody>
          <a:bodyPr wrap="square" rtlCol="0">
            <a:spAutoFit/>
          </a:bodyPr>
          <a:lstStyle/>
          <a:p>
            <a:r>
              <a:rPr lang="en-US" sz="2400" dirty="0"/>
              <a:t>Real estate agencies can use a </a:t>
            </a:r>
          </a:p>
          <a:p>
            <a:r>
              <a:rPr lang="en-US" sz="2400" dirty="0"/>
              <a:t>special pricing tool based on our </a:t>
            </a:r>
          </a:p>
          <a:p>
            <a:r>
              <a:rPr lang="en-US" sz="2400" dirty="0"/>
              <a:t>regression model. This tool helps homeowners understand how </a:t>
            </a:r>
          </a:p>
          <a:p>
            <a:r>
              <a:rPr lang="en-US" sz="2400" dirty="0"/>
              <a:t>improvements like renovations can impact the estimated value of their homes. It's like having a price </a:t>
            </a:r>
          </a:p>
          <a:p>
            <a:r>
              <a:rPr lang="en-US" sz="2400" dirty="0"/>
              <a:t>calculator for your house.</a:t>
            </a:r>
          </a:p>
        </p:txBody>
      </p:sp>
      <p:pic>
        <p:nvPicPr>
          <p:cNvPr id="5" name="Picture 4">
            <a:extLst>
              <a:ext uri="{FF2B5EF4-FFF2-40B4-BE49-F238E27FC236}">
                <a16:creationId xmlns:a16="http://schemas.microsoft.com/office/drawing/2014/main" id="{75135FE7-E627-4101-9B60-7355EA7C7D98}"/>
              </a:ext>
            </a:extLst>
          </p:cNvPr>
          <p:cNvPicPr>
            <a:picLocks noChangeAspect="1"/>
          </p:cNvPicPr>
          <p:nvPr/>
        </p:nvPicPr>
        <p:blipFill rotWithShape="1">
          <a:blip r:embed="rId2"/>
          <a:srcRect l="14564" t="22704" r="34647" b="10102"/>
          <a:stretch/>
        </p:blipFill>
        <p:spPr>
          <a:xfrm>
            <a:off x="467544" y="2042150"/>
            <a:ext cx="3727158" cy="2773699"/>
          </a:xfrm>
          <a:prstGeom prst="rect">
            <a:avLst/>
          </a:prstGeom>
        </p:spPr>
      </p:pic>
    </p:spTree>
    <p:extLst>
      <p:ext uri="{BB962C8B-B14F-4D97-AF65-F5344CB8AC3E}">
        <p14:creationId xmlns:p14="http://schemas.microsoft.com/office/powerpoint/2010/main" val="1932745186"/>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01DF9-42B4-4B21-9CE0-6732204034BD}"/>
              </a:ext>
            </a:extLst>
          </p:cNvPr>
          <p:cNvSpPr>
            <a:spLocks noGrp="1"/>
          </p:cNvSpPr>
          <p:nvPr>
            <p:ph type="title"/>
          </p:nvPr>
        </p:nvSpPr>
        <p:spPr/>
        <p:txBody>
          <a:bodyPr/>
          <a:lstStyle/>
          <a:p>
            <a:r>
              <a:rPr lang="en-US" dirty="0"/>
              <a:t>Smart Renovation Advice</a:t>
            </a:r>
          </a:p>
        </p:txBody>
      </p:sp>
      <p:sp>
        <p:nvSpPr>
          <p:cNvPr id="4" name="TextBox 3">
            <a:extLst>
              <a:ext uri="{FF2B5EF4-FFF2-40B4-BE49-F238E27FC236}">
                <a16:creationId xmlns:a16="http://schemas.microsoft.com/office/drawing/2014/main" id="{2334F577-3043-4BBE-A75F-12B6CAC4AFC0}"/>
              </a:ext>
            </a:extLst>
          </p:cNvPr>
          <p:cNvSpPr txBox="1"/>
          <p:nvPr/>
        </p:nvSpPr>
        <p:spPr>
          <a:xfrm>
            <a:off x="4324966" y="1905506"/>
            <a:ext cx="4135466" cy="3046988"/>
          </a:xfrm>
          <a:prstGeom prst="rect">
            <a:avLst/>
          </a:prstGeom>
          <a:noFill/>
        </p:spPr>
        <p:txBody>
          <a:bodyPr wrap="square" rtlCol="0">
            <a:spAutoFit/>
          </a:bodyPr>
          <a:lstStyle/>
          <a:p>
            <a:r>
              <a:rPr lang="en-US" sz="2400" dirty="0"/>
              <a:t>Agencies can use the model's insights to give homeowners </a:t>
            </a:r>
          </a:p>
          <a:p>
            <a:r>
              <a:rPr lang="en-US" sz="2400" dirty="0"/>
              <a:t>advice on what renovations will make the most difference. </a:t>
            </a:r>
          </a:p>
          <a:p>
            <a:r>
              <a:rPr lang="en-US" sz="2400" dirty="0"/>
              <a:t>Imagine getting personalized </a:t>
            </a:r>
          </a:p>
          <a:p>
            <a:r>
              <a:rPr lang="en-US" sz="2400" dirty="0"/>
              <a:t>recommendations on which </a:t>
            </a:r>
          </a:p>
          <a:p>
            <a:r>
              <a:rPr lang="en-US" sz="2400" dirty="0"/>
              <a:t>renovations will give you the </a:t>
            </a:r>
          </a:p>
          <a:p>
            <a:r>
              <a:rPr lang="en-US" sz="2400" dirty="0"/>
              <a:t>biggest bang for your buck.</a:t>
            </a:r>
          </a:p>
        </p:txBody>
      </p:sp>
      <p:pic>
        <p:nvPicPr>
          <p:cNvPr id="5" name="Picture 4">
            <a:extLst>
              <a:ext uri="{FF2B5EF4-FFF2-40B4-BE49-F238E27FC236}">
                <a16:creationId xmlns:a16="http://schemas.microsoft.com/office/drawing/2014/main" id="{75135FE7-E627-4101-9B60-7355EA7C7D98}"/>
              </a:ext>
            </a:extLst>
          </p:cNvPr>
          <p:cNvPicPr>
            <a:picLocks noChangeAspect="1"/>
          </p:cNvPicPr>
          <p:nvPr/>
        </p:nvPicPr>
        <p:blipFill rotWithShape="1">
          <a:blip r:embed="rId2"/>
          <a:srcRect l="14564" t="22704" r="34647" b="10102"/>
          <a:stretch/>
        </p:blipFill>
        <p:spPr>
          <a:xfrm>
            <a:off x="467544" y="2042150"/>
            <a:ext cx="3727158" cy="2773699"/>
          </a:xfrm>
          <a:prstGeom prst="rect">
            <a:avLst/>
          </a:prstGeom>
        </p:spPr>
      </p:pic>
    </p:spTree>
    <p:extLst>
      <p:ext uri="{BB962C8B-B14F-4D97-AF65-F5344CB8AC3E}">
        <p14:creationId xmlns:p14="http://schemas.microsoft.com/office/powerpoint/2010/main" val="1010187980"/>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01DF9-42B4-4B21-9CE0-6732204034BD}"/>
              </a:ext>
            </a:extLst>
          </p:cNvPr>
          <p:cNvSpPr>
            <a:spLocks noGrp="1"/>
          </p:cNvSpPr>
          <p:nvPr>
            <p:ph type="title"/>
          </p:nvPr>
        </p:nvSpPr>
        <p:spPr/>
        <p:txBody>
          <a:bodyPr/>
          <a:lstStyle/>
          <a:p>
            <a:r>
              <a:rPr lang="en-US" dirty="0"/>
              <a:t>Market Awareness</a:t>
            </a:r>
          </a:p>
        </p:txBody>
      </p:sp>
      <p:sp>
        <p:nvSpPr>
          <p:cNvPr id="4" name="TextBox 3">
            <a:extLst>
              <a:ext uri="{FF2B5EF4-FFF2-40B4-BE49-F238E27FC236}">
                <a16:creationId xmlns:a16="http://schemas.microsoft.com/office/drawing/2014/main" id="{2334F577-3043-4BBE-A75F-12B6CAC4AFC0}"/>
              </a:ext>
            </a:extLst>
          </p:cNvPr>
          <p:cNvSpPr txBox="1"/>
          <p:nvPr/>
        </p:nvSpPr>
        <p:spPr>
          <a:xfrm>
            <a:off x="4151810" y="1988840"/>
            <a:ext cx="4668661" cy="3046988"/>
          </a:xfrm>
          <a:prstGeom prst="rect">
            <a:avLst/>
          </a:prstGeom>
          <a:noFill/>
        </p:spPr>
        <p:txBody>
          <a:bodyPr wrap="square" rtlCol="0">
            <a:spAutoFit/>
          </a:bodyPr>
          <a:lstStyle/>
          <a:p>
            <a:r>
              <a:rPr lang="en-US" sz="2400" dirty="0"/>
              <a:t>Agencies will also keep you informed about what's happening in the real estate market. This information helps you understand how market conditions may affect the value of your home after renovations. It's like having a personal real estate expert by your side</a:t>
            </a:r>
            <a:r>
              <a:rPr lang="en-US" dirty="0"/>
              <a:t>.</a:t>
            </a:r>
          </a:p>
        </p:txBody>
      </p:sp>
      <p:pic>
        <p:nvPicPr>
          <p:cNvPr id="5" name="Picture 4">
            <a:extLst>
              <a:ext uri="{FF2B5EF4-FFF2-40B4-BE49-F238E27FC236}">
                <a16:creationId xmlns:a16="http://schemas.microsoft.com/office/drawing/2014/main" id="{EF384A99-8048-494A-BB49-34D701AC4EB9}"/>
              </a:ext>
            </a:extLst>
          </p:cNvPr>
          <p:cNvPicPr>
            <a:picLocks noChangeAspect="1"/>
          </p:cNvPicPr>
          <p:nvPr/>
        </p:nvPicPr>
        <p:blipFill rotWithShape="1">
          <a:blip r:embed="rId2"/>
          <a:srcRect t="35302" r="60630"/>
          <a:stretch/>
        </p:blipFill>
        <p:spPr>
          <a:xfrm>
            <a:off x="827584" y="2075744"/>
            <a:ext cx="3108202" cy="2873179"/>
          </a:xfrm>
          <a:prstGeom prst="rect">
            <a:avLst/>
          </a:prstGeom>
        </p:spPr>
      </p:pic>
    </p:spTree>
    <p:extLst>
      <p:ext uri="{BB962C8B-B14F-4D97-AF65-F5344CB8AC3E}">
        <p14:creationId xmlns:p14="http://schemas.microsoft.com/office/powerpoint/2010/main" val="2491979513"/>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01DF9-42B4-4B21-9CE0-6732204034BD}"/>
              </a:ext>
            </a:extLst>
          </p:cNvPr>
          <p:cNvSpPr>
            <a:spLocks noGrp="1"/>
          </p:cNvSpPr>
          <p:nvPr>
            <p:ph type="title"/>
          </p:nvPr>
        </p:nvSpPr>
        <p:spPr/>
        <p:txBody>
          <a:bodyPr/>
          <a:lstStyle/>
          <a:p>
            <a:r>
              <a:rPr lang="en-US" dirty="0"/>
              <a:t>Trusted Partnerships</a:t>
            </a:r>
          </a:p>
        </p:txBody>
      </p:sp>
      <p:sp>
        <p:nvSpPr>
          <p:cNvPr id="4" name="TextBox 3">
            <a:extLst>
              <a:ext uri="{FF2B5EF4-FFF2-40B4-BE49-F238E27FC236}">
                <a16:creationId xmlns:a16="http://schemas.microsoft.com/office/drawing/2014/main" id="{2334F577-3043-4BBE-A75F-12B6CAC4AFC0}"/>
              </a:ext>
            </a:extLst>
          </p:cNvPr>
          <p:cNvSpPr txBox="1"/>
          <p:nvPr/>
        </p:nvSpPr>
        <p:spPr>
          <a:xfrm>
            <a:off x="4736325" y="1782395"/>
            <a:ext cx="4084147" cy="3293209"/>
          </a:xfrm>
          <a:prstGeom prst="rect">
            <a:avLst/>
          </a:prstGeom>
          <a:noFill/>
        </p:spPr>
        <p:txBody>
          <a:bodyPr wrap="square" rtlCol="0">
            <a:spAutoFit/>
          </a:bodyPr>
          <a:lstStyle/>
          <a:p>
            <a:r>
              <a:rPr lang="en-US" sz="2600" dirty="0"/>
              <a:t>To make your renovation </a:t>
            </a:r>
          </a:p>
          <a:p>
            <a:r>
              <a:rPr lang="en-US" sz="2600" dirty="0"/>
              <a:t>journey easier, agencies can connect you with trusted </a:t>
            </a:r>
          </a:p>
          <a:p>
            <a:r>
              <a:rPr lang="en-US" sz="2600" dirty="0"/>
              <a:t>contractors. These experts </a:t>
            </a:r>
          </a:p>
          <a:p>
            <a:r>
              <a:rPr lang="en-US" sz="2600" dirty="0"/>
              <a:t>can provide quotes and </a:t>
            </a:r>
          </a:p>
          <a:p>
            <a:r>
              <a:rPr lang="en-US" sz="2600" dirty="0"/>
              <a:t>guidance, ensuring your </a:t>
            </a:r>
          </a:p>
          <a:p>
            <a:r>
              <a:rPr lang="en-US" sz="2600" dirty="0"/>
              <a:t>renovation process is smooth and trustworthy.</a:t>
            </a:r>
          </a:p>
        </p:txBody>
      </p:sp>
      <p:pic>
        <p:nvPicPr>
          <p:cNvPr id="5" name="Picture 4">
            <a:extLst>
              <a:ext uri="{FF2B5EF4-FFF2-40B4-BE49-F238E27FC236}">
                <a16:creationId xmlns:a16="http://schemas.microsoft.com/office/drawing/2014/main" id="{2D3D3E29-FC2F-4835-80E2-AFF9EF506671}"/>
              </a:ext>
            </a:extLst>
          </p:cNvPr>
          <p:cNvPicPr>
            <a:picLocks noChangeAspect="1"/>
          </p:cNvPicPr>
          <p:nvPr/>
        </p:nvPicPr>
        <p:blipFill>
          <a:blip r:embed="rId2"/>
          <a:stretch>
            <a:fillRect/>
          </a:stretch>
        </p:blipFill>
        <p:spPr>
          <a:xfrm>
            <a:off x="395535" y="1988840"/>
            <a:ext cx="4012141" cy="2952328"/>
          </a:xfrm>
          <a:prstGeom prst="rect">
            <a:avLst/>
          </a:prstGeom>
        </p:spPr>
      </p:pic>
    </p:spTree>
    <p:extLst>
      <p:ext uri="{BB962C8B-B14F-4D97-AF65-F5344CB8AC3E}">
        <p14:creationId xmlns:p14="http://schemas.microsoft.com/office/powerpoint/2010/main" val="3841722957"/>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01DF9-42B4-4B21-9CE0-6732204034BD}"/>
              </a:ext>
            </a:extLst>
          </p:cNvPr>
          <p:cNvSpPr>
            <a:spLocks noGrp="1"/>
          </p:cNvSpPr>
          <p:nvPr>
            <p:ph type="title"/>
          </p:nvPr>
        </p:nvSpPr>
        <p:spPr/>
        <p:txBody>
          <a:bodyPr/>
          <a:lstStyle/>
          <a:p>
            <a:r>
              <a:rPr lang="en-US" dirty="0"/>
              <a:t>Tailored Recommendations</a:t>
            </a:r>
          </a:p>
        </p:txBody>
      </p:sp>
      <p:sp>
        <p:nvSpPr>
          <p:cNvPr id="4" name="TextBox 3">
            <a:extLst>
              <a:ext uri="{FF2B5EF4-FFF2-40B4-BE49-F238E27FC236}">
                <a16:creationId xmlns:a16="http://schemas.microsoft.com/office/drawing/2014/main" id="{2334F577-3043-4BBE-A75F-12B6CAC4AFC0}"/>
              </a:ext>
            </a:extLst>
          </p:cNvPr>
          <p:cNvSpPr txBox="1"/>
          <p:nvPr/>
        </p:nvSpPr>
        <p:spPr>
          <a:xfrm>
            <a:off x="4067944" y="2056534"/>
            <a:ext cx="4968552" cy="2677656"/>
          </a:xfrm>
          <a:prstGeom prst="rect">
            <a:avLst/>
          </a:prstGeom>
          <a:noFill/>
        </p:spPr>
        <p:txBody>
          <a:bodyPr wrap="square" rtlCol="0">
            <a:spAutoFit/>
          </a:bodyPr>
          <a:lstStyle/>
          <a:p>
            <a:r>
              <a:rPr lang="en-US" sz="2400" dirty="0"/>
              <a:t>We believe that one size doesn't fit all. Your home is unique, and agencies can tailor their advice based on your </a:t>
            </a:r>
          </a:p>
          <a:p>
            <a:r>
              <a:rPr lang="en-US" sz="2400" dirty="0"/>
              <a:t>home's current condition, size, and </a:t>
            </a:r>
          </a:p>
          <a:p>
            <a:r>
              <a:rPr lang="en-US" sz="2400" dirty="0"/>
              <a:t>location. For example, if your home is </a:t>
            </a:r>
          </a:p>
          <a:p>
            <a:r>
              <a:rPr lang="en-US" sz="2400" dirty="0"/>
              <a:t>spacious but needs some upgrades, we can suggest ways to increase its value.</a:t>
            </a:r>
          </a:p>
        </p:txBody>
      </p:sp>
      <p:pic>
        <p:nvPicPr>
          <p:cNvPr id="3" name="Picture 2">
            <a:extLst>
              <a:ext uri="{FF2B5EF4-FFF2-40B4-BE49-F238E27FC236}">
                <a16:creationId xmlns:a16="http://schemas.microsoft.com/office/drawing/2014/main" id="{FAEB34E3-A391-4322-B3AD-183CB7C603EF}"/>
              </a:ext>
            </a:extLst>
          </p:cNvPr>
          <p:cNvPicPr>
            <a:picLocks noChangeAspect="1"/>
          </p:cNvPicPr>
          <p:nvPr/>
        </p:nvPicPr>
        <p:blipFill rotWithShape="1">
          <a:blip r:embed="rId2"/>
          <a:srcRect l="8263" t="31800" r="67325" b="26200"/>
          <a:stretch/>
        </p:blipFill>
        <p:spPr>
          <a:xfrm>
            <a:off x="1115616" y="2070139"/>
            <a:ext cx="2808312" cy="2717721"/>
          </a:xfrm>
          <a:prstGeom prst="rect">
            <a:avLst/>
          </a:prstGeom>
        </p:spPr>
      </p:pic>
    </p:spTree>
    <p:extLst>
      <p:ext uri="{BB962C8B-B14F-4D97-AF65-F5344CB8AC3E}">
        <p14:creationId xmlns:p14="http://schemas.microsoft.com/office/powerpoint/2010/main" val="1025278195"/>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E86219-8DF8-48DC-915F-DB6014FF0081}"/>
              </a:ext>
            </a:extLst>
          </p:cNvPr>
          <p:cNvSpPr txBox="1"/>
          <p:nvPr/>
        </p:nvSpPr>
        <p:spPr>
          <a:xfrm>
            <a:off x="323528" y="908720"/>
            <a:ext cx="5400600" cy="923330"/>
          </a:xfrm>
          <a:prstGeom prst="rect">
            <a:avLst/>
          </a:prstGeom>
          <a:noFill/>
        </p:spPr>
        <p:txBody>
          <a:bodyPr wrap="square" rtlCol="0">
            <a:spAutoFit/>
          </a:bodyPr>
          <a:lstStyle/>
          <a:p>
            <a:r>
              <a:rPr lang="en-US" sz="5400" b="1" dirty="0">
                <a:solidFill>
                  <a:srgbClr val="3CAABE"/>
                </a:solidFill>
                <a:latin typeface="Tahoma" panose="020B0604030504040204" pitchFamily="34" charset="0"/>
                <a:ea typeface="Tahoma" panose="020B0604030504040204" pitchFamily="34" charset="0"/>
                <a:cs typeface="Tahoma" panose="020B0604030504040204" pitchFamily="34" charset="0"/>
              </a:rPr>
              <a:t>LIMITATIONS.</a:t>
            </a:r>
          </a:p>
        </p:txBody>
      </p:sp>
    </p:spTree>
    <p:extLst>
      <p:ext uri="{BB962C8B-B14F-4D97-AF65-F5344CB8AC3E}">
        <p14:creationId xmlns:p14="http://schemas.microsoft.com/office/powerpoint/2010/main" val="821656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F7475-776F-4F4D-AA88-74D7B4C9A870}"/>
              </a:ext>
            </a:extLst>
          </p:cNvPr>
          <p:cNvSpPr>
            <a:spLocks noGrp="1"/>
          </p:cNvSpPr>
          <p:nvPr>
            <p:ph type="title"/>
          </p:nvPr>
        </p:nvSpPr>
        <p:spPr/>
        <p:txBody>
          <a:bodyPr/>
          <a:lstStyle/>
          <a:p>
            <a:r>
              <a:rPr lang="en-US" dirty="0"/>
              <a:t>Limitations</a:t>
            </a:r>
          </a:p>
        </p:txBody>
      </p:sp>
      <p:sp>
        <p:nvSpPr>
          <p:cNvPr id="4" name="TextBox 3">
            <a:extLst>
              <a:ext uri="{FF2B5EF4-FFF2-40B4-BE49-F238E27FC236}">
                <a16:creationId xmlns:a16="http://schemas.microsoft.com/office/drawing/2014/main" id="{BB0618AA-CAF7-40F8-BD87-3BABF709AD9F}"/>
              </a:ext>
            </a:extLst>
          </p:cNvPr>
          <p:cNvSpPr txBox="1"/>
          <p:nvPr/>
        </p:nvSpPr>
        <p:spPr>
          <a:xfrm>
            <a:off x="1475656" y="1268760"/>
            <a:ext cx="7200800" cy="4555093"/>
          </a:xfrm>
          <a:prstGeom prst="rect">
            <a:avLst/>
          </a:prstGeom>
          <a:noFill/>
        </p:spPr>
        <p:txBody>
          <a:bodyPr wrap="square" rtlCol="0">
            <a:spAutoFit/>
          </a:bodyPr>
          <a:lstStyle/>
          <a:p>
            <a:pPr marL="285750" indent="-285750">
              <a:buFont typeface="Wingdings" panose="05000000000000000000" pitchFamily="2" charset="2"/>
              <a:buChar char="§"/>
            </a:pPr>
            <a:r>
              <a:rPr lang="en-US" sz="1700" b="1" dirty="0"/>
              <a:t>Reliable Data:</a:t>
            </a:r>
            <a:r>
              <a:rPr lang="en-US" sz="1700" dirty="0"/>
              <a:t> To get accurate predictions from our model, we need to ensure the data we use is trustworthy and up-to-date. Think of it as using the best ingredients for a recipe; better data means better results.</a:t>
            </a:r>
          </a:p>
          <a:p>
            <a:pPr marL="285750" indent="-285750">
              <a:buFont typeface="Wingdings" panose="05000000000000000000" pitchFamily="2" charset="2"/>
              <a:buChar char="§"/>
            </a:pPr>
            <a:r>
              <a:rPr lang="en-US" sz="1700" b="1" dirty="0"/>
              <a:t> Market Awareness:</a:t>
            </a:r>
            <a:r>
              <a:rPr lang="en-US" sz="1700" dirty="0"/>
              <a:t> Keep in mind that real estate markets can be influenced by many things like the economy and local events. Our model doesn't catch short-term ups and downs, so it's good to stay informed about market changes.</a:t>
            </a:r>
          </a:p>
          <a:p>
            <a:pPr marL="285750" indent="-285750">
              <a:buFont typeface="Wingdings" panose="05000000000000000000" pitchFamily="2" charset="2"/>
              <a:buChar char="§"/>
            </a:pPr>
            <a:r>
              <a:rPr lang="en-US" sz="1700" b="1" dirty="0"/>
              <a:t>Budget Flexibility:</a:t>
            </a:r>
            <a:r>
              <a:rPr lang="en-US" sz="1700" dirty="0"/>
              <a:t> While our model estimates renovation impacts, real costs can vary. Remember that the actual expenses may be different from our estimates. It's like planning a trip with a budget but being ready for unexpected expenses.</a:t>
            </a:r>
          </a:p>
          <a:p>
            <a:pPr marL="285750" indent="-285750">
              <a:buFont typeface="Wingdings" panose="05000000000000000000" pitchFamily="2" charset="2"/>
              <a:buChar char="§"/>
            </a:pPr>
            <a:r>
              <a:rPr lang="en-US" sz="1700" b="1" dirty="0"/>
              <a:t> Model Updates:</a:t>
            </a:r>
            <a:r>
              <a:rPr lang="en-US" sz="1700" dirty="0"/>
              <a:t> The real estate world is always changing. Our model should also evolve with it. Periodic updates ensure that our advice stays relevant and valuable.</a:t>
            </a:r>
          </a:p>
          <a:p>
            <a:pPr marL="285750" indent="-285750">
              <a:buFont typeface="Wingdings" panose="05000000000000000000" pitchFamily="2" charset="2"/>
              <a:buChar char="§"/>
            </a:pPr>
            <a:r>
              <a:rPr lang="en-US" sz="1700" b="1" dirty="0"/>
              <a:t> Personal Touch:</a:t>
            </a:r>
            <a:r>
              <a:rPr lang="en-US" sz="1700" dirty="0"/>
              <a:t> Your home is unique, and so are your preferences. Our model is great, but it doesn't know your personal style. Feel free to tell us what's most important to you, and we'll tailor our advice to fit your needs.</a:t>
            </a:r>
          </a:p>
          <a:p>
            <a:pPr marL="285750" indent="-285750">
              <a:buFont typeface="Wingdings" panose="05000000000000000000" pitchFamily="2" charset="2"/>
              <a:buChar char="§"/>
            </a:pPr>
            <a:endParaRPr lang="en-US" dirty="0"/>
          </a:p>
        </p:txBody>
      </p:sp>
    </p:spTree>
    <p:extLst>
      <p:ext uri="{BB962C8B-B14F-4D97-AF65-F5344CB8AC3E}">
        <p14:creationId xmlns:p14="http://schemas.microsoft.com/office/powerpoint/2010/main" val="2920603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755576" y="764704"/>
            <a:ext cx="6696744" cy="1321940"/>
          </a:xfrm>
        </p:spPr>
        <p:txBody>
          <a:bodyPr/>
          <a:lstStyle/>
          <a:p>
            <a:r>
              <a:rPr lang="en-US" altLang="ko-KR" dirty="0">
                <a:solidFill>
                  <a:srgbClr val="3393A5"/>
                </a:solidFill>
              </a:rPr>
              <a:t>T</a:t>
            </a:r>
            <a:r>
              <a:rPr lang="en-US" altLang="ko-KR" dirty="0"/>
              <a:t>HANK </a:t>
            </a:r>
            <a:r>
              <a:rPr lang="en-US" altLang="ko-KR" dirty="0">
                <a:solidFill>
                  <a:srgbClr val="3393A5"/>
                </a:solidFill>
              </a:rPr>
              <a:t>Y</a:t>
            </a:r>
            <a:r>
              <a:rPr lang="en-US" altLang="ko-KR" dirty="0"/>
              <a:t>OU</a:t>
            </a:r>
            <a:endParaRPr lang="ko-KR" altLang="en-US" dirty="0"/>
          </a:p>
        </p:txBody>
      </p:sp>
    </p:spTree>
    <p:extLst>
      <p:ext uri="{BB962C8B-B14F-4D97-AF65-F5344CB8AC3E}">
        <p14:creationId xmlns:p14="http://schemas.microsoft.com/office/powerpoint/2010/main" val="91471404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395536" y="332656"/>
            <a:ext cx="3960440" cy="648072"/>
          </a:xfrm>
        </p:spPr>
        <p:txBody>
          <a:bodyPr/>
          <a:lstStyle/>
          <a:p>
            <a:r>
              <a:rPr lang="en-US" altLang="ko-KR" sz="3200" dirty="0">
                <a:solidFill>
                  <a:srgbClr val="3393A5"/>
                </a:solidFill>
              </a:rPr>
              <a:t>D</a:t>
            </a:r>
            <a:r>
              <a:rPr lang="en-US" altLang="ko-KR" sz="3200" dirty="0">
                <a:solidFill>
                  <a:schemeClr val="tx1"/>
                </a:solidFill>
              </a:rPr>
              <a:t>one</a:t>
            </a:r>
            <a:r>
              <a:rPr lang="en-US" altLang="ko-KR" sz="3200" dirty="0"/>
              <a:t> </a:t>
            </a:r>
            <a:r>
              <a:rPr lang="en-US" altLang="ko-KR" sz="3200" dirty="0">
                <a:solidFill>
                  <a:srgbClr val="3393A5"/>
                </a:solidFill>
              </a:rPr>
              <a:t>B</a:t>
            </a:r>
            <a:r>
              <a:rPr lang="en-US" altLang="ko-KR" sz="3200" dirty="0">
                <a:solidFill>
                  <a:schemeClr val="tx1"/>
                </a:solidFill>
              </a:rPr>
              <a:t>y:</a:t>
            </a:r>
            <a:endParaRPr lang="ko-KR" altLang="en-US" sz="3200" dirty="0">
              <a:solidFill>
                <a:schemeClr val="tx1"/>
              </a:solidFill>
            </a:endParaRPr>
          </a:p>
        </p:txBody>
      </p:sp>
      <p:sp>
        <p:nvSpPr>
          <p:cNvPr id="3" name="TextBox 2">
            <a:extLst>
              <a:ext uri="{FF2B5EF4-FFF2-40B4-BE49-F238E27FC236}">
                <a16:creationId xmlns:a16="http://schemas.microsoft.com/office/drawing/2014/main" id="{1FD12113-A56D-4BE8-BF66-83B94D1819A4}"/>
              </a:ext>
            </a:extLst>
          </p:cNvPr>
          <p:cNvSpPr txBox="1"/>
          <p:nvPr/>
        </p:nvSpPr>
        <p:spPr>
          <a:xfrm>
            <a:off x="683568" y="980728"/>
            <a:ext cx="2952328" cy="923330"/>
          </a:xfrm>
          <a:prstGeom prst="rect">
            <a:avLst/>
          </a:prstGeom>
          <a:noFill/>
        </p:spPr>
        <p:txBody>
          <a:bodyPr wrap="square" rtlCol="0">
            <a:spAutoFit/>
          </a:bodyPr>
          <a:lstStyle/>
          <a:p>
            <a:pPr marL="342900" indent="-342900">
              <a:buFont typeface="+mj-lt"/>
              <a:buAutoNum type="arabicPeriod"/>
            </a:pPr>
            <a:r>
              <a:rPr lang="en-US" dirty="0"/>
              <a:t>Ian Vaati.</a:t>
            </a:r>
          </a:p>
          <a:p>
            <a:pPr marL="342900" indent="-342900">
              <a:buFont typeface="+mj-lt"/>
              <a:buAutoNum type="arabicPeriod"/>
            </a:pPr>
            <a:r>
              <a:rPr lang="en-US" dirty="0"/>
              <a:t>Bernadette </a:t>
            </a:r>
            <a:r>
              <a:rPr lang="en-US" dirty="0" err="1"/>
              <a:t>Nganga</a:t>
            </a:r>
            <a:r>
              <a:rPr lang="en-US" dirty="0"/>
              <a:t>.</a:t>
            </a:r>
          </a:p>
          <a:p>
            <a:pPr marL="342900" indent="-342900">
              <a:buFont typeface="+mj-lt"/>
              <a:buAutoNum type="arabicPeriod"/>
            </a:pPr>
            <a:r>
              <a:rPr lang="en-US" dirty="0"/>
              <a:t>Muthoni </a:t>
            </a:r>
            <a:r>
              <a:rPr lang="en-US" dirty="0" err="1"/>
              <a:t>Kahuko</a:t>
            </a:r>
            <a:r>
              <a:rPr lang="en-US" dirty="0"/>
              <a:t>.</a:t>
            </a: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241152" y="6021288"/>
            <a:ext cx="2556933" cy="523220"/>
          </a:xfrm>
          <a:prstGeom prst="rect">
            <a:avLst/>
          </a:prstGeom>
          <a:noFill/>
        </p:spPr>
        <p:txBody>
          <a:bodyPr wrap="square" rtlCol="0">
            <a:spAutoFit/>
          </a:bodyPr>
          <a:lstStyle/>
          <a:p>
            <a:r>
              <a:rPr lang="en-US" altLang="ko-KR" sz="2800" b="1" dirty="0">
                <a:solidFill>
                  <a:srgbClr val="D8EAED"/>
                </a:solidFill>
                <a:latin typeface="+mj-lt"/>
                <a:ea typeface="맑은 고딕" pitchFamily="50" charset="-127"/>
              </a:rPr>
              <a:t>CONTENTS</a:t>
            </a:r>
            <a:endParaRPr lang="ko-KR" altLang="en-US" sz="2800" b="1" dirty="0">
              <a:solidFill>
                <a:srgbClr val="D8EAED"/>
              </a:solidFill>
              <a:latin typeface="+mj-lt"/>
              <a:ea typeface="맑은 고딕" pitchFamily="50" charset="-127"/>
            </a:endParaRPr>
          </a:p>
        </p:txBody>
      </p:sp>
      <p:grpSp>
        <p:nvGrpSpPr>
          <p:cNvPr id="3" name="그룹 2"/>
          <p:cNvGrpSpPr/>
          <p:nvPr/>
        </p:nvGrpSpPr>
        <p:grpSpPr>
          <a:xfrm>
            <a:off x="1835696" y="700634"/>
            <a:ext cx="3474422" cy="622211"/>
            <a:chOff x="690800" y="1906027"/>
            <a:chExt cx="3788792" cy="622211"/>
          </a:xfrm>
        </p:grpSpPr>
        <p:sp>
          <p:nvSpPr>
            <p:cNvPr id="34" name="Text Box 5"/>
            <p:cNvSpPr txBox="1">
              <a:spLocks noChangeArrowheads="1"/>
            </p:cNvSpPr>
            <p:nvPr/>
          </p:nvSpPr>
          <p:spPr bwMode="auto">
            <a:xfrm>
              <a:off x="1526843" y="2094170"/>
              <a:ext cx="2952749" cy="307975"/>
            </a:xfrm>
            <a:prstGeom prst="rect">
              <a:avLst/>
            </a:prstGeom>
            <a:noFill/>
            <a:ln w="9525">
              <a:noFill/>
              <a:miter lim="800000"/>
              <a:headEnd/>
              <a:tailEnd/>
            </a:ln>
          </p:spPr>
          <p:txBody>
            <a:bodyPr>
              <a:spAutoFit/>
            </a:bodyPr>
            <a:lstStyle/>
            <a:p>
              <a:pPr>
                <a:defRPr/>
              </a:pPr>
              <a:r>
                <a:rPr lang="en-US" altLang="ko-KR" sz="1400" b="1" dirty="0">
                  <a:solidFill>
                    <a:srgbClr val="373F46"/>
                  </a:solidFill>
                  <a:latin typeface="+mj-lt"/>
                  <a:ea typeface="맑은 고딕" pitchFamily="50" charset="-127"/>
                </a:rPr>
                <a:t>INTRODUCTION</a:t>
              </a:r>
            </a:p>
          </p:txBody>
        </p:sp>
        <p:sp>
          <p:nvSpPr>
            <p:cNvPr id="51" name="TextBox 13"/>
            <p:cNvSpPr txBox="1">
              <a:spLocks noChangeArrowheads="1"/>
            </p:cNvSpPr>
            <p:nvPr/>
          </p:nvSpPr>
          <p:spPr bwMode="auto">
            <a:xfrm>
              <a:off x="690800" y="1906027"/>
              <a:ext cx="508473" cy="477054"/>
            </a:xfrm>
            <a:prstGeom prst="rect">
              <a:avLst/>
            </a:prstGeom>
            <a:noFill/>
            <a:ln w="9525">
              <a:noFill/>
              <a:miter lim="800000"/>
              <a:headEnd/>
              <a:tailEnd/>
            </a:ln>
          </p:spPr>
          <p:txBody>
            <a:bodyPr wrap="none">
              <a:spAutoFit/>
            </a:bodyPr>
            <a:lstStyle/>
            <a:p>
              <a:r>
                <a:rPr lang="en-US" altLang="ko-KR" sz="2500" b="1" dirty="0">
                  <a:solidFill>
                    <a:srgbClr val="373F46"/>
                  </a:solidFill>
                  <a:latin typeface="+mj-lt"/>
                  <a:ea typeface="맑은 고딕" pitchFamily="50" charset="-127"/>
                </a:rPr>
                <a:t>01</a:t>
              </a:r>
              <a:endParaRPr lang="ko-KR" altLang="en-US" sz="2500" b="1" dirty="0">
                <a:solidFill>
                  <a:srgbClr val="373F46"/>
                </a:solidFill>
                <a:latin typeface="+mj-lt"/>
                <a:ea typeface="맑은 고딕" pitchFamily="50" charset="-127"/>
              </a:endParaRPr>
            </a:p>
          </p:txBody>
        </p:sp>
        <p:cxnSp>
          <p:nvCxnSpPr>
            <p:cNvPr id="30" name="직선 연결선 2"/>
            <p:cNvCxnSpPr/>
            <p:nvPr/>
          </p:nvCxnSpPr>
          <p:spPr>
            <a:xfrm>
              <a:off x="1374442" y="2026379"/>
              <a:ext cx="0" cy="501859"/>
            </a:xfrm>
            <a:prstGeom prst="line">
              <a:avLst/>
            </a:prstGeom>
            <a:ln w="38100">
              <a:solidFill>
                <a:srgbClr val="3393A5"/>
              </a:solidFill>
              <a:prstDash val="sysDot"/>
            </a:ln>
          </p:spPr>
          <p:style>
            <a:lnRef idx="1">
              <a:schemeClr val="accent1"/>
            </a:lnRef>
            <a:fillRef idx="0">
              <a:schemeClr val="accent1"/>
            </a:fillRef>
            <a:effectRef idx="0">
              <a:schemeClr val="accent1"/>
            </a:effectRef>
            <a:fontRef idx="minor">
              <a:schemeClr val="tx1"/>
            </a:fontRef>
          </p:style>
        </p:cxnSp>
      </p:grpSp>
      <p:grpSp>
        <p:nvGrpSpPr>
          <p:cNvPr id="4" name="그룹 3"/>
          <p:cNvGrpSpPr/>
          <p:nvPr/>
        </p:nvGrpSpPr>
        <p:grpSpPr>
          <a:xfrm>
            <a:off x="1835696" y="1678881"/>
            <a:ext cx="3474422" cy="604713"/>
            <a:chOff x="690800" y="2798549"/>
            <a:chExt cx="3788792" cy="604713"/>
          </a:xfrm>
        </p:grpSpPr>
        <p:sp>
          <p:nvSpPr>
            <p:cNvPr id="55" name="Text Box 5"/>
            <p:cNvSpPr txBox="1">
              <a:spLocks noChangeArrowheads="1"/>
            </p:cNvSpPr>
            <p:nvPr/>
          </p:nvSpPr>
          <p:spPr bwMode="auto">
            <a:xfrm>
              <a:off x="1526843" y="2998344"/>
              <a:ext cx="2952749" cy="307975"/>
            </a:xfrm>
            <a:prstGeom prst="rect">
              <a:avLst/>
            </a:prstGeom>
            <a:noFill/>
            <a:ln w="9525">
              <a:noFill/>
              <a:miter lim="800000"/>
              <a:headEnd/>
              <a:tailEnd/>
            </a:ln>
          </p:spPr>
          <p:txBody>
            <a:bodyPr>
              <a:spAutoFit/>
            </a:bodyPr>
            <a:lstStyle/>
            <a:p>
              <a:pPr>
                <a:defRPr/>
              </a:pPr>
              <a:r>
                <a:rPr lang="en-US" altLang="ko-KR" sz="1400" b="1" dirty="0">
                  <a:solidFill>
                    <a:srgbClr val="373F46"/>
                  </a:solidFill>
                  <a:latin typeface="+mj-lt"/>
                  <a:ea typeface="맑은 고딕" pitchFamily="50" charset="-127"/>
                </a:rPr>
                <a:t>DETAILS</a:t>
              </a:r>
            </a:p>
          </p:txBody>
        </p:sp>
        <p:sp>
          <p:nvSpPr>
            <p:cNvPr id="57" name="TextBox 13"/>
            <p:cNvSpPr txBox="1">
              <a:spLocks noChangeArrowheads="1"/>
            </p:cNvSpPr>
            <p:nvPr/>
          </p:nvSpPr>
          <p:spPr bwMode="auto">
            <a:xfrm>
              <a:off x="690800" y="2798549"/>
              <a:ext cx="508473" cy="477054"/>
            </a:xfrm>
            <a:prstGeom prst="rect">
              <a:avLst/>
            </a:prstGeom>
            <a:noFill/>
            <a:ln w="9525">
              <a:noFill/>
              <a:miter lim="800000"/>
              <a:headEnd/>
              <a:tailEnd/>
            </a:ln>
          </p:spPr>
          <p:txBody>
            <a:bodyPr wrap="none">
              <a:spAutoFit/>
            </a:bodyPr>
            <a:lstStyle/>
            <a:p>
              <a:r>
                <a:rPr lang="en-US" altLang="ko-KR" sz="2500" b="1" dirty="0">
                  <a:solidFill>
                    <a:srgbClr val="373F46"/>
                  </a:solidFill>
                  <a:latin typeface="+mj-lt"/>
                  <a:ea typeface="맑은 고딕" pitchFamily="50" charset="-127"/>
                </a:rPr>
                <a:t>02</a:t>
              </a:r>
              <a:endParaRPr lang="ko-KR" altLang="en-US" sz="2500" b="1" dirty="0">
                <a:solidFill>
                  <a:srgbClr val="373F46"/>
                </a:solidFill>
                <a:latin typeface="+mj-lt"/>
                <a:ea typeface="맑은 고딕" pitchFamily="50" charset="-127"/>
              </a:endParaRPr>
            </a:p>
          </p:txBody>
        </p:sp>
        <p:cxnSp>
          <p:nvCxnSpPr>
            <p:cNvPr id="54" name="직선 연결선 53"/>
            <p:cNvCxnSpPr/>
            <p:nvPr/>
          </p:nvCxnSpPr>
          <p:spPr>
            <a:xfrm>
              <a:off x="1374442" y="2901403"/>
              <a:ext cx="0" cy="501859"/>
            </a:xfrm>
            <a:prstGeom prst="line">
              <a:avLst/>
            </a:prstGeom>
            <a:ln w="38100">
              <a:solidFill>
                <a:srgbClr val="3393A5"/>
              </a:solidFill>
              <a:prstDash val="sysDot"/>
            </a:ln>
          </p:spPr>
          <p:style>
            <a:lnRef idx="1">
              <a:schemeClr val="accent1"/>
            </a:lnRef>
            <a:fillRef idx="0">
              <a:schemeClr val="accent1"/>
            </a:fillRef>
            <a:effectRef idx="0">
              <a:schemeClr val="accent1"/>
            </a:effectRef>
            <a:fontRef idx="minor">
              <a:schemeClr val="tx1"/>
            </a:fontRef>
          </p:style>
        </p:cxnSp>
      </p:grpSp>
      <p:grpSp>
        <p:nvGrpSpPr>
          <p:cNvPr id="5" name="그룹 4"/>
          <p:cNvGrpSpPr/>
          <p:nvPr/>
        </p:nvGrpSpPr>
        <p:grpSpPr>
          <a:xfrm>
            <a:off x="4788024" y="2657128"/>
            <a:ext cx="3672408" cy="567261"/>
            <a:chOff x="690800" y="3691071"/>
            <a:chExt cx="4004692" cy="567261"/>
          </a:xfrm>
        </p:grpSpPr>
        <p:sp>
          <p:nvSpPr>
            <p:cNvPr id="61" name="Text Box 5"/>
            <p:cNvSpPr txBox="1">
              <a:spLocks noChangeArrowheads="1"/>
            </p:cNvSpPr>
            <p:nvPr/>
          </p:nvSpPr>
          <p:spPr bwMode="auto">
            <a:xfrm>
              <a:off x="1512602" y="3826007"/>
              <a:ext cx="2952749" cy="307975"/>
            </a:xfrm>
            <a:prstGeom prst="rect">
              <a:avLst/>
            </a:prstGeom>
            <a:noFill/>
            <a:ln w="9525">
              <a:noFill/>
              <a:miter lim="800000"/>
              <a:headEnd/>
              <a:tailEnd/>
            </a:ln>
          </p:spPr>
          <p:txBody>
            <a:bodyPr>
              <a:spAutoFit/>
            </a:bodyPr>
            <a:lstStyle/>
            <a:p>
              <a:pPr>
                <a:defRPr/>
              </a:pPr>
              <a:r>
                <a:rPr lang="en-US" altLang="ko-KR" sz="1400" b="1" dirty="0">
                  <a:solidFill>
                    <a:srgbClr val="373F46"/>
                  </a:solidFill>
                  <a:latin typeface="+mj-lt"/>
                  <a:ea typeface="맑은 고딕" pitchFamily="50" charset="-127"/>
                </a:rPr>
                <a:t>MODEL DEVELOPMENT</a:t>
              </a:r>
            </a:p>
          </p:txBody>
        </p:sp>
        <p:sp>
          <p:nvSpPr>
            <p:cNvPr id="62" name="Text Box 11"/>
            <p:cNvSpPr txBox="1">
              <a:spLocks noChangeArrowheads="1"/>
            </p:cNvSpPr>
            <p:nvPr/>
          </p:nvSpPr>
          <p:spPr bwMode="auto">
            <a:xfrm>
              <a:off x="1526843" y="4010872"/>
              <a:ext cx="3168649" cy="246221"/>
            </a:xfrm>
            <a:prstGeom prst="rect">
              <a:avLst/>
            </a:prstGeom>
            <a:noFill/>
            <a:ln w="9525">
              <a:noFill/>
              <a:miter lim="800000"/>
              <a:headEnd/>
              <a:tailEnd/>
            </a:ln>
            <a:effectLst/>
          </p:spPr>
          <p:txBody>
            <a:bodyPr anchor="ctr">
              <a:spAutoFit/>
            </a:bodyPr>
            <a:lstStyle/>
            <a:p>
              <a:pPr>
                <a:lnSpc>
                  <a:spcPts val="1200"/>
                </a:lnSpc>
                <a:defRPr/>
              </a:pPr>
              <a:endParaRPr lang="en-US" altLang="ko-KR" sz="1100" dirty="0">
                <a:solidFill>
                  <a:srgbClr val="373F46"/>
                </a:solidFill>
                <a:latin typeface="+mj-lt"/>
                <a:ea typeface="맑은 고딕" pitchFamily="50" charset="-127"/>
                <a:cs typeface="굴림" pitchFamily="50" charset="-127"/>
              </a:endParaRPr>
            </a:p>
          </p:txBody>
        </p:sp>
        <p:sp>
          <p:nvSpPr>
            <p:cNvPr id="63" name="TextBox 13"/>
            <p:cNvSpPr txBox="1">
              <a:spLocks noChangeArrowheads="1"/>
            </p:cNvSpPr>
            <p:nvPr/>
          </p:nvSpPr>
          <p:spPr bwMode="auto">
            <a:xfrm>
              <a:off x="690800" y="3691071"/>
              <a:ext cx="508473" cy="477054"/>
            </a:xfrm>
            <a:prstGeom prst="rect">
              <a:avLst/>
            </a:prstGeom>
            <a:noFill/>
            <a:ln w="9525">
              <a:noFill/>
              <a:miter lim="800000"/>
              <a:headEnd/>
              <a:tailEnd/>
            </a:ln>
          </p:spPr>
          <p:txBody>
            <a:bodyPr wrap="none">
              <a:spAutoFit/>
            </a:bodyPr>
            <a:lstStyle/>
            <a:p>
              <a:r>
                <a:rPr lang="en-US" altLang="ko-KR" sz="2500" b="1" dirty="0">
                  <a:solidFill>
                    <a:srgbClr val="373F46"/>
                  </a:solidFill>
                  <a:latin typeface="+mj-lt"/>
                  <a:ea typeface="맑은 고딕" pitchFamily="50" charset="-127"/>
                </a:rPr>
                <a:t>03</a:t>
              </a:r>
              <a:endParaRPr lang="ko-KR" altLang="en-US" sz="2500" b="1" dirty="0">
                <a:solidFill>
                  <a:srgbClr val="373F46"/>
                </a:solidFill>
                <a:latin typeface="+mj-lt"/>
                <a:ea typeface="맑은 고딕" pitchFamily="50" charset="-127"/>
              </a:endParaRPr>
            </a:p>
          </p:txBody>
        </p:sp>
        <p:cxnSp>
          <p:nvCxnSpPr>
            <p:cNvPr id="60" name="직선 연결선 59"/>
            <p:cNvCxnSpPr/>
            <p:nvPr/>
          </p:nvCxnSpPr>
          <p:spPr>
            <a:xfrm>
              <a:off x="1374442" y="3756473"/>
              <a:ext cx="0" cy="501859"/>
            </a:xfrm>
            <a:prstGeom prst="line">
              <a:avLst/>
            </a:prstGeom>
            <a:ln w="38100">
              <a:solidFill>
                <a:srgbClr val="3393A5"/>
              </a:solidFill>
              <a:prstDash val="sysDot"/>
            </a:ln>
          </p:spPr>
          <p:style>
            <a:lnRef idx="1">
              <a:schemeClr val="accent1"/>
            </a:lnRef>
            <a:fillRef idx="0">
              <a:schemeClr val="accent1"/>
            </a:fillRef>
            <a:effectRef idx="0">
              <a:schemeClr val="accent1"/>
            </a:effectRef>
            <a:fontRef idx="minor">
              <a:schemeClr val="tx1"/>
            </a:fontRef>
          </p:style>
        </p:cxnSp>
      </p:grpSp>
      <p:grpSp>
        <p:nvGrpSpPr>
          <p:cNvPr id="6" name="그룹 5"/>
          <p:cNvGrpSpPr/>
          <p:nvPr/>
        </p:nvGrpSpPr>
        <p:grpSpPr>
          <a:xfrm>
            <a:off x="4788024" y="3635375"/>
            <a:ext cx="3474422" cy="582131"/>
            <a:chOff x="690800" y="4583593"/>
            <a:chExt cx="3788792" cy="582131"/>
          </a:xfrm>
        </p:grpSpPr>
        <p:sp>
          <p:nvSpPr>
            <p:cNvPr id="67" name="Text Box 5"/>
            <p:cNvSpPr txBox="1">
              <a:spLocks noChangeArrowheads="1"/>
            </p:cNvSpPr>
            <p:nvPr/>
          </p:nvSpPr>
          <p:spPr bwMode="auto">
            <a:xfrm>
              <a:off x="1526843" y="4737258"/>
              <a:ext cx="2952749" cy="307975"/>
            </a:xfrm>
            <a:prstGeom prst="rect">
              <a:avLst/>
            </a:prstGeom>
            <a:noFill/>
            <a:ln w="9525">
              <a:noFill/>
              <a:miter lim="800000"/>
              <a:headEnd/>
              <a:tailEnd/>
            </a:ln>
          </p:spPr>
          <p:txBody>
            <a:bodyPr>
              <a:spAutoFit/>
            </a:bodyPr>
            <a:lstStyle/>
            <a:p>
              <a:pPr>
                <a:defRPr/>
              </a:pPr>
              <a:r>
                <a:rPr lang="en-US" altLang="ko-KR" sz="1400" b="1" dirty="0">
                  <a:solidFill>
                    <a:srgbClr val="373F46"/>
                  </a:solidFill>
                  <a:latin typeface="+mj-lt"/>
                  <a:ea typeface="맑은 고딕" pitchFamily="50" charset="-127"/>
                </a:rPr>
                <a:t>BUSINESS RECOMMENDATIONS</a:t>
              </a:r>
            </a:p>
          </p:txBody>
        </p:sp>
        <p:sp>
          <p:nvSpPr>
            <p:cNvPr id="69" name="TextBox 13"/>
            <p:cNvSpPr txBox="1">
              <a:spLocks noChangeArrowheads="1"/>
            </p:cNvSpPr>
            <p:nvPr/>
          </p:nvSpPr>
          <p:spPr bwMode="auto">
            <a:xfrm>
              <a:off x="690800" y="4583593"/>
              <a:ext cx="508473" cy="477054"/>
            </a:xfrm>
            <a:prstGeom prst="rect">
              <a:avLst/>
            </a:prstGeom>
            <a:noFill/>
            <a:ln w="9525">
              <a:noFill/>
              <a:miter lim="800000"/>
              <a:headEnd/>
              <a:tailEnd/>
            </a:ln>
          </p:spPr>
          <p:txBody>
            <a:bodyPr wrap="none">
              <a:spAutoFit/>
            </a:bodyPr>
            <a:lstStyle/>
            <a:p>
              <a:r>
                <a:rPr lang="en-US" altLang="ko-KR" sz="2500" b="1" dirty="0">
                  <a:solidFill>
                    <a:srgbClr val="373F46"/>
                  </a:solidFill>
                  <a:latin typeface="+mj-lt"/>
                  <a:ea typeface="맑은 고딕" pitchFamily="50" charset="-127"/>
                </a:rPr>
                <a:t>04</a:t>
              </a:r>
              <a:endParaRPr lang="ko-KR" altLang="en-US" sz="2500" b="1" dirty="0">
                <a:solidFill>
                  <a:srgbClr val="373F46"/>
                </a:solidFill>
                <a:latin typeface="+mj-lt"/>
                <a:ea typeface="맑은 고딕" pitchFamily="50" charset="-127"/>
              </a:endParaRPr>
            </a:p>
          </p:txBody>
        </p:sp>
        <p:cxnSp>
          <p:nvCxnSpPr>
            <p:cNvPr id="66" name="직선 연결선 65"/>
            <p:cNvCxnSpPr/>
            <p:nvPr/>
          </p:nvCxnSpPr>
          <p:spPr>
            <a:xfrm>
              <a:off x="1374442" y="4663865"/>
              <a:ext cx="0" cy="501859"/>
            </a:xfrm>
            <a:prstGeom prst="line">
              <a:avLst/>
            </a:prstGeom>
            <a:ln w="38100">
              <a:solidFill>
                <a:srgbClr val="3393A5"/>
              </a:solidFill>
              <a:prstDash val="sysDot"/>
            </a:ln>
          </p:spPr>
          <p:style>
            <a:lnRef idx="1">
              <a:schemeClr val="accent1"/>
            </a:lnRef>
            <a:fillRef idx="0">
              <a:schemeClr val="accent1"/>
            </a:fillRef>
            <a:effectRef idx="0">
              <a:schemeClr val="accent1"/>
            </a:effectRef>
            <a:fontRef idx="minor">
              <a:schemeClr val="tx1"/>
            </a:fontRef>
          </p:style>
        </p:cxnSp>
      </p:grpSp>
      <p:grpSp>
        <p:nvGrpSpPr>
          <p:cNvPr id="7" name="그룹 6"/>
          <p:cNvGrpSpPr/>
          <p:nvPr/>
        </p:nvGrpSpPr>
        <p:grpSpPr>
          <a:xfrm>
            <a:off x="4788024" y="4613622"/>
            <a:ext cx="3474422" cy="572725"/>
            <a:chOff x="690800" y="5476115"/>
            <a:chExt cx="3788792" cy="572725"/>
          </a:xfrm>
        </p:grpSpPr>
        <p:sp>
          <p:nvSpPr>
            <p:cNvPr id="75" name="Text Box 5"/>
            <p:cNvSpPr txBox="1">
              <a:spLocks noChangeArrowheads="1"/>
            </p:cNvSpPr>
            <p:nvPr/>
          </p:nvSpPr>
          <p:spPr bwMode="auto">
            <a:xfrm>
              <a:off x="1526843" y="5639702"/>
              <a:ext cx="2952749" cy="307975"/>
            </a:xfrm>
            <a:prstGeom prst="rect">
              <a:avLst/>
            </a:prstGeom>
            <a:noFill/>
            <a:ln w="9525">
              <a:noFill/>
              <a:miter lim="800000"/>
              <a:headEnd/>
              <a:tailEnd/>
            </a:ln>
          </p:spPr>
          <p:txBody>
            <a:bodyPr>
              <a:spAutoFit/>
            </a:bodyPr>
            <a:lstStyle/>
            <a:p>
              <a:pPr>
                <a:defRPr/>
              </a:pPr>
              <a:r>
                <a:rPr lang="en-US" altLang="ko-KR" sz="1400" b="1" dirty="0">
                  <a:solidFill>
                    <a:srgbClr val="373F46"/>
                  </a:solidFill>
                  <a:latin typeface="+mj-lt"/>
                  <a:ea typeface="맑은 고딕" pitchFamily="50" charset="-127"/>
                </a:rPr>
                <a:t>LIMITATIONS</a:t>
              </a:r>
            </a:p>
          </p:txBody>
        </p:sp>
        <p:sp>
          <p:nvSpPr>
            <p:cNvPr id="77" name="TextBox 13"/>
            <p:cNvSpPr txBox="1">
              <a:spLocks noChangeArrowheads="1"/>
            </p:cNvSpPr>
            <p:nvPr/>
          </p:nvSpPr>
          <p:spPr bwMode="auto">
            <a:xfrm>
              <a:off x="690800" y="5476115"/>
              <a:ext cx="508473" cy="477054"/>
            </a:xfrm>
            <a:prstGeom prst="rect">
              <a:avLst/>
            </a:prstGeom>
            <a:noFill/>
            <a:ln w="9525">
              <a:noFill/>
              <a:miter lim="800000"/>
              <a:headEnd/>
              <a:tailEnd/>
            </a:ln>
          </p:spPr>
          <p:txBody>
            <a:bodyPr wrap="none">
              <a:spAutoFit/>
            </a:bodyPr>
            <a:lstStyle/>
            <a:p>
              <a:r>
                <a:rPr lang="en-US" altLang="ko-KR" sz="2500" b="1" dirty="0">
                  <a:solidFill>
                    <a:srgbClr val="373F46"/>
                  </a:solidFill>
                  <a:latin typeface="+mj-lt"/>
                  <a:ea typeface="맑은 고딕" pitchFamily="50" charset="-127"/>
                </a:rPr>
                <a:t>05</a:t>
              </a:r>
              <a:endParaRPr lang="ko-KR" altLang="en-US" sz="2500" b="1" dirty="0">
                <a:solidFill>
                  <a:srgbClr val="373F46"/>
                </a:solidFill>
                <a:latin typeface="+mj-lt"/>
                <a:ea typeface="맑은 고딕" pitchFamily="50" charset="-127"/>
              </a:endParaRPr>
            </a:p>
          </p:txBody>
        </p:sp>
        <p:cxnSp>
          <p:nvCxnSpPr>
            <p:cNvPr id="74" name="직선 연결선 73"/>
            <p:cNvCxnSpPr/>
            <p:nvPr/>
          </p:nvCxnSpPr>
          <p:spPr>
            <a:xfrm>
              <a:off x="1374442" y="5546981"/>
              <a:ext cx="0" cy="501859"/>
            </a:xfrm>
            <a:prstGeom prst="line">
              <a:avLst/>
            </a:prstGeom>
            <a:ln w="38100">
              <a:solidFill>
                <a:srgbClr val="3393A5"/>
              </a:solidFill>
              <a:prstDash val="sysDot"/>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F5BB4AFF-CEE9-4683-87EE-926C35151DB9}"/>
              </a:ext>
            </a:extLst>
          </p:cNvPr>
          <p:cNvSpPr txBox="1"/>
          <p:nvPr/>
        </p:nvSpPr>
        <p:spPr>
          <a:xfrm>
            <a:off x="-960" y="4564911"/>
            <a:ext cx="9144000" cy="1107996"/>
          </a:xfrm>
          <a:prstGeom prst="rect">
            <a:avLst/>
          </a:prstGeom>
          <a:noFill/>
        </p:spPr>
        <p:txBody>
          <a:bodyPr wrap="square" rtlCol="0" anchor="ctr">
            <a:spAutoFit/>
          </a:bodyPr>
          <a:lstStyle/>
          <a:p>
            <a:pPr algn="ctr"/>
            <a:r>
              <a:rPr lang="en-US" altLang="ko-KR" sz="6600" b="1" dirty="0">
                <a:solidFill>
                  <a:schemeClr val="bg1"/>
                </a:solidFill>
                <a:latin typeface="+mj-lt"/>
                <a:cs typeface="Arial" pitchFamily="34" charset="0"/>
              </a:rPr>
              <a:t>INTRODUCTION</a:t>
            </a:r>
            <a:endParaRPr lang="ko-KR" altLang="en-US" sz="6600" b="1" dirty="0">
              <a:solidFill>
                <a:schemeClr val="bg1"/>
              </a:solidFill>
              <a:latin typeface="+mj-lt"/>
              <a:cs typeface="Arial" pitchFamily="34" charset="0"/>
            </a:endParaRPr>
          </a:p>
        </p:txBody>
      </p:sp>
      <p:sp>
        <p:nvSpPr>
          <p:cNvPr id="18" name="TextBox 17">
            <a:extLst>
              <a:ext uri="{FF2B5EF4-FFF2-40B4-BE49-F238E27FC236}">
                <a16:creationId xmlns:a16="http://schemas.microsoft.com/office/drawing/2014/main" id="{A1A6ECC5-0A5C-4CA5-A24B-C6D4F264C275}"/>
              </a:ext>
            </a:extLst>
          </p:cNvPr>
          <p:cNvSpPr txBox="1"/>
          <p:nvPr/>
        </p:nvSpPr>
        <p:spPr>
          <a:xfrm>
            <a:off x="-1919" y="5455295"/>
            <a:ext cx="9145919" cy="307777"/>
          </a:xfrm>
          <a:prstGeom prst="rect">
            <a:avLst/>
          </a:prstGeom>
          <a:noFill/>
        </p:spPr>
        <p:txBody>
          <a:bodyPr wrap="square" rtlCol="0" anchor="ctr">
            <a:spAutoFit/>
          </a:bodyPr>
          <a:lstStyle/>
          <a:p>
            <a:pPr algn="ctr"/>
            <a:r>
              <a:rPr lang="en-US" altLang="ko-KR" sz="1400" dirty="0">
                <a:solidFill>
                  <a:schemeClr val="bg1"/>
                </a:solidFill>
                <a:cs typeface="Arial" pitchFamily="34" charset="0"/>
              </a:rPr>
              <a:t>Empowering Homeowners with Informed Renovation Decisions.</a:t>
            </a:r>
            <a:endParaRPr lang="ko-KR" altLang="en-US" sz="1400" dirty="0">
              <a:solidFill>
                <a:schemeClr val="bg1"/>
              </a:solidFill>
              <a:cs typeface="Arial" pitchFamily="34" charset="0"/>
            </a:endParaRPr>
          </a:p>
        </p:txBody>
      </p:sp>
    </p:spTree>
    <p:extLst>
      <p:ext uri="{BB962C8B-B14F-4D97-AF65-F5344CB8AC3E}">
        <p14:creationId xmlns:p14="http://schemas.microsoft.com/office/powerpoint/2010/main" val="101389947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PROJECT DESCRIPTION</a:t>
            </a:r>
            <a:endParaRPr lang="ko-KR" altLang="en-US" dirty="0"/>
          </a:p>
        </p:txBody>
      </p:sp>
      <p:grpSp>
        <p:nvGrpSpPr>
          <p:cNvPr id="15" name="Group 14">
            <a:extLst>
              <a:ext uri="{FF2B5EF4-FFF2-40B4-BE49-F238E27FC236}">
                <a16:creationId xmlns:a16="http://schemas.microsoft.com/office/drawing/2014/main" id="{61BAC0E2-17FF-4128-923E-A8A634A5D95A}"/>
              </a:ext>
            </a:extLst>
          </p:cNvPr>
          <p:cNvGrpSpPr/>
          <p:nvPr/>
        </p:nvGrpSpPr>
        <p:grpSpPr>
          <a:xfrm>
            <a:off x="790060" y="1097302"/>
            <a:ext cx="7563880" cy="1728192"/>
            <a:chOff x="790060" y="1097302"/>
            <a:chExt cx="7563880" cy="1728192"/>
          </a:xfrm>
        </p:grpSpPr>
        <p:grpSp>
          <p:nvGrpSpPr>
            <p:cNvPr id="13" name="Group 12">
              <a:extLst>
                <a:ext uri="{FF2B5EF4-FFF2-40B4-BE49-F238E27FC236}">
                  <a16:creationId xmlns:a16="http://schemas.microsoft.com/office/drawing/2014/main" id="{CA47A306-7FC7-436A-B406-41E930EA691B}"/>
                </a:ext>
              </a:extLst>
            </p:cNvPr>
            <p:cNvGrpSpPr/>
            <p:nvPr/>
          </p:nvGrpSpPr>
          <p:grpSpPr>
            <a:xfrm>
              <a:off x="790060" y="1097302"/>
              <a:ext cx="7563880" cy="1728192"/>
              <a:chOff x="790060" y="1097302"/>
              <a:chExt cx="7563880" cy="1728192"/>
            </a:xfrm>
          </p:grpSpPr>
          <p:sp>
            <p:nvSpPr>
              <p:cNvPr id="11" name="Rectangle 10">
                <a:extLst>
                  <a:ext uri="{FF2B5EF4-FFF2-40B4-BE49-F238E27FC236}">
                    <a16:creationId xmlns:a16="http://schemas.microsoft.com/office/drawing/2014/main" id="{4AC640AB-F69B-4794-BE20-BD93B649728E}"/>
                  </a:ext>
                </a:extLst>
              </p:cNvPr>
              <p:cNvSpPr/>
              <p:nvPr/>
            </p:nvSpPr>
            <p:spPr>
              <a:xfrm>
                <a:off x="3584044" y="1097302"/>
                <a:ext cx="4769896" cy="1728192"/>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nvGrpSpPr>
              <p:cNvPr id="12" name="Group 11">
                <a:extLst>
                  <a:ext uri="{FF2B5EF4-FFF2-40B4-BE49-F238E27FC236}">
                    <a16:creationId xmlns:a16="http://schemas.microsoft.com/office/drawing/2014/main" id="{7D025FF4-CCD3-47B2-A3B3-288DFEDA5842}"/>
                  </a:ext>
                </a:extLst>
              </p:cNvPr>
              <p:cNvGrpSpPr/>
              <p:nvPr/>
            </p:nvGrpSpPr>
            <p:grpSpPr>
              <a:xfrm>
                <a:off x="790060" y="1410789"/>
                <a:ext cx="2989850" cy="1101218"/>
                <a:chOff x="790061" y="1391679"/>
                <a:chExt cx="2989850" cy="1101218"/>
              </a:xfrm>
            </p:grpSpPr>
            <p:sp>
              <p:nvSpPr>
                <p:cNvPr id="8" name="Rectangle 7">
                  <a:extLst>
                    <a:ext uri="{FF2B5EF4-FFF2-40B4-BE49-F238E27FC236}">
                      <a16:creationId xmlns:a16="http://schemas.microsoft.com/office/drawing/2014/main" id="{E4F96F0E-576F-4D20-A7B6-2E1547D1F651}"/>
                    </a:ext>
                  </a:extLst>
                </p:cNvPr>
                <p:cNvSpPr/>
                <p:nvPr/>
              </p:nvSpPr>
              <p:spPr>
                <a:xfrm>
                  <a:off x="790061" y="1391679"/>
                  <a:ext cx="2989850" cy="1101218"/>
                </a:xfrm>
                <a:prstGeom prst="rect">
                  <a:avLst/>
                </a:prstGeom>
                <a:solidFill>
                  <a:srgbClr val="3CAA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263CA85-9102-4E7E-9A26-FFBA4A0AF11B}"/>
                    </a:ext>
                  </a:extLst>
                </p:cNvPr>
                <p:cNvSpPr txBox="1"/>
                <p:nvPr/>
              </p:nvSpPr>
              <p:spPr>
                <a:xfrm>
                  <a:off x="891902" y="1499345"/>
                  <a:ext cx="2786167" cy="830997"/>
                </a:xfrm>
                <a:prstGeom prst="rect">
                  <a:avLst/>
                </a:prstGeom>
                <a:solidFill>
                  <a:srgbClr val="3CAABE"/>
                </a:solidFill>
                <a:ln>
                  <a:noFill/>
                </a:ln>
              </p:spPr>
              <p:txBody>
                <a:bodyPr wrap="square" rtlCol="0">
                  <a:spAutoFit/>
                </a:bodyPr>
                <a:lstStyle/>
                <a:p>
                  <a:r>
                    <a:rPr lang="en-US" sz="2400" b="1" dirty="0">
                      <a:latin typeface="Tahoma" panose="020B0604030504040204" pitchFamily="34" charset="0"/>
                      <a:ea typeface="Tahoma" panose="020B0604030504040204" pitchFamily="34" charset="0"/>
                      <a:cs typeface="Tahoma" panose="020B0604030504040204" pitchFamily="34" charset="0"/>
                    </a:rPr>
                    <a:t>BUSINESS </a:t>
                  </a:r>
                </a:p>
                <a:p>
                  <a:r>
                    <a:rPr lang="en-US" sz="2400" b="1" dirty="0">
                      <a:latin typeface="Tahoma" panose="020B0604030504040204" pitchFamily="34" charset="0"/>
                      <a:ea typeface="Tahoma" panose="020B0604030504040204" pitchFamily="34" charset="0"/>
                      <a:cs typeface="Tahoma" panose="020B0604030504040204" pitchFamily="34" charset="0"/>
                    </a:rPr>
                    <a:t>PROBLEM :</a:t>
                  </a:r>
                </a:p>
              </p:txBody>
            </p:sp>
          </p:grpSp>
        </p:grpSp>
        <p:sp>
          <p:nvSpPr>
            <p:cNvPr id="14" name="TextBox 13">
              <a:extLst>
                <a:ext uri="{FF2B5EF4-FFF2-40B4-BE49-F238E27FC236}">
                  <a16:creationId xmlns:a16="http://schemas.microsoft.com/office/drawing/2014/main" id="{DFED7038-0148-49E3-866D-D76B45B9D5C1}"/>
                </a:ext>
              </a:extLst>
            </p:cNvPr>
            <p:cNvSpPr txBox="1"/>
            <p:nvPr/>
          </p:nvSpPr>
          <p:spPr>
            <a:xfrm>
              <a:off x="3700666" y="1426121"/>
              <a:ext cx="4320482" cy="1015663"/>
            </a:xfrm>
            <a:prstGeom prst="rect">
              <a:avLst/>
            </a:prstGeom>
            <a:noFill/>
          </p:spPr>
          <p:txBody>
            <a:bodyPr wrap="square" rtlCol="0">
              <a:spAutoFit/>
            </a:bodyPr>
            <a:lstStyle/>
            <a:p>
              <a:pPr algn="ctr"/>
              <a:r>
                <a:rPr lang="en-US" altLang="ko-KR" sz="1500" i="1" dirty="0">
                  <a:latin typeface="+mj-lt"/>
                </a:rPr>
                <a:t>Homeowners often wonder how renovations will impact their home’s value.</a:t>
              </a:r>
            </a:p>
            <a:p>
              <a:pPr algn="ctr"/>
              <a:r>
                <a:rPr lang="en-US" altLang="ko-KR" sz="1500" i="1" dirty="0">
                  <a:latin typeface="+mj-lt"/>
                </a:rPr>
                <a:t>This uncertainty often makes it challenging to decide on home improvements and investments.</a:t>
              </a:r>
              <a:endParaRPr lang="ko-KR" altLang="en-US" sz="1500" i="1" dirty="0">
                <a:latin typeface="+mj-lt"/>
              </a:endParaRPr>
            </a:p>
          </p:txBody>
        </p:sp>
      </p:grpSp>
      <p:grpSp>
        <p:nvGrpSpPr>
          <p:cNvPr id="17" name="Group 16">
            <a:extLst>
              <a:ext uri="{FF2B5EF4-FFF2-40B4-BE49-F238E27FC236}">
                <a16:creationId xmlns:a16="http://schemas.microsoft.com/office/drawing/2014/main" id="{DBAB38D5-AB43-4F2B-BD61-124304C343F6}"/>
              </a:ext>
            </a:extLst>
          </p:cNvPr>
          <p:cNvGrpSpPr/>
          <p:nvPr/>
        </p:nvGrpSpPr>
        <p:grpSpPr>
          <a:xfrm>
            <a:off x="790060" y="3504014"/>
            <a:ext cx="7563880" cy="1728192"/>
            <a:chOff x="790060" y="1097302"/>
            <a:chExt cx="7563880" cy="1728192"/>
          </a:xfrm>
        </p:grpSpPr>
        <p:grpSp>
          <p:nvGrpSpPr>
            <p:cNvPr id="18" name="Group 17">
              <a:extLst>
                <a:ext uri="{FF2B5EF4-FFF2-40B4-BE49-F238E27FC236}">
                  <a16:creationId xmlns:a16="http://schemas.microsoft.com/office/drawing/2014/main" id="{A6C87E5D-D8E8-4E7C-9008-13B89CFD5AB6}"/>
                </a:ext>
              </a:extLst>
            </p:cNvPr>
            <p:cNvGrpSpPr/>
            <p:nvPr/>
          </p:nvGrpSpPr>
          <p:grpSpPr>
            <a:xfrm>
              <a:off x="790060" y="1097302"/>
              <a:ext cx="7563880" cy="1728192"/>
              <a:chOff x="790060" y="1097302"/>
              <a:chExt cx="7563880" cy="1728192"/>
            </a:xfrm>
          </p:grpSpPr>
          <p:sp>
            <p:nvSpPr>
              <p:cNvPr id="20" name="Rectangle 19">
                <a:extLst>
                  <a:ext uri="{FF2B5EF4-FFF2-40B4-BE49-F238E27FC236}">
                    <a16:creationId xmlns:a16="http://schemas.microsoft.com/office/drawing/2014/main" id="{851FB6E4-004B-4DA9-BBD2-752101CF5402}"/>
                  </a:ext>
                </a:extLst>
              </p:cNvPr>
              <p:cNvSpPr/>
              <p:nvPr/>
            </p:nvSpPr>
            <p:spPr>
              <a:xfrm>
                <a:off x="3584044" y="1097302"/>
                <a:ext cx="4769896" cy="1728192"/>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nvGrpSpPr>
              <p:cNvPr id="21" name="Group 20">
                <a:extLst>
                  <a:ext uri="{FF2B5EF4-FFF2-40B4-BE49-F238E27FC236}">
                    <a16:creationId xmlns:a16="http://schemas.microsoft.com/office/drawing/2014/main" id="{D97790FF-5775-46B8-99F4-F67611C84936}"/>
                  </a:ext>
                </a:extLst>
              </p:cNvPr>
              <p:cNvGrpSpPr/>
              <p:nvPr/>
            </p:nvGrpSpPr>
            <p:grpSpPr>
              <a:xfrm>
                <a:off x="790060" y="1410789"/>
                <a:ext cx="2989850" cy="1101218"/>
                <a:chOff x="790061" y="1391679"/>
                <a:chExt cx="2989850" cy="1101218"/>
              </a:xfrm>
            </p:grpSpPr>
            <p:sp>
              <p:nvSpPr>
                <p:cNvPr id="22" name="Rectangle 21">
                  <a:extLst>
                    <a:ext uri="{FF2B5EF4-FFF2-40B4-BE49-F238E27FC236}">
                      <a16:creationId xmlns:a16="http://schemas.microsoft.com/office/drawing/2014/main" id="{FCBCC036-09AB-4F46-87C5-0FEFC1BA322C}"/>
                    </a:ext>
                  </a:extLst>
                </p:cNvPr>
                <p:cNvSpPr/>
                <p:nvPr/>
              </p:nvSpPr>
              <p:spPr>
                <a:xfrm>
                  <a:off x="790061" y="1391679"/>
                  <a:ext cx="2989850" cy="1101218"/>
                </a:xfrm>
                <a:prstGeom prst="rect">
                  <a:avLst/>
                </a:prstGeom>
                <a:solidFill>
                  <a:srgbClr val="3CAA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11414F39-1953-4A48-8956-CD9873223E9C}"/>
                    </a:ext>
                  </a:extLst>
                </p:cNvPr>
                <p:cNvSpPr txBox="1"/>
                <p:nvPr/>
              </p:nvSpPr>
              <p:spPr>
                <a:xfrm>
                  <a:off x="946885" y="1705166"/>
                  <a:ext cx="2786167" cy="461665"/>
                </a:xfrm>
                <a:prstGeom prst="rect">
                  <a:avLst/>
                </a:prstGeom>
                <a:solidFill>
                  <a:srgbClr val="3CAABE"/>
                </a:solidFill>
                <a:ln>
                  <a:noFill/>
                </a:ln>
              </p:spPr>
              <p:txBody>
                <a:bodyPr wrap="square" rtlCol="0">
                  <a:spAutoFit/>
                </a:bodyPr>
                <a:lstStyle/>
                <a:p>
                  <a:r>
                    <a:rPr lang="en-US" sz="2400" b="1" dirty="0">
                      <a:latin typeface="Tahoma" panose="020B0604030504040204" pitchFamily="34" charset="0"/>
                      <a:ea typeface="Tahoma" panose="020B0604030504040204" pitchFamily="34" charset="0"/>
                      <a:cs typeface="Tahoma" panose="020B0604030504040204" pitchFamily="34" charset="0"/>
                    </a:rPr>
                    <a:t>SOLUTION :</a:t>
                  </a:r>
                </a:p>
              </p:txBody>
            </p:sp>
          </p:grpSp>
        </p:grpSp>
        <p:sp>
          <p:nvSpPr>
            <p:cNvPr id="19" name="TextBox 18">
              <a:extLst>
                <a:ext uri="{FF2B5EF4-FFF2-40B4-BE49-F238E27FC236}">
                  <a16:creationId xmlns:a16="http://schemas.microsoft.com/office/drawing/2014/main" id="{54228955-09F7-4523-B065-732AAD318FF7}"/>
                </a:ext>
              </a:extLst>
            </p:cNvPr>
            <p:cNvSpPr txBox="1"/>
            <p:nvPr/>
          </p:nvSpPr>
          <p:spPr>
            <a:xfrm>
              <a:off x="3700666" y="1331860"/>
              <a:ext cx="4496450" cy="1246495"/>
            </a:xfrm>
            <a:prstGeom prst="rect">
              <a:avLst/>
            </a:prstGeom>
            <a:noFill/>
          </p:spPr>
          <p:txBody>
            <a:bodyPr wrap="square" rtlCol="0">
              <a:spAutoFit/>
            </a:bodyPr>
            <a:lstStyle/>
            <a:p>
              <a:pPr algn="ctr"/>
              <a:r>
                <a:rPr lang="en-US" altLang="ko-KR" sz="1500" i="1" dirty="0">
                  <a:latin typeface="+mj-lt"/>
                </a:rPr>
                <a:t>We’ve developed a predictive model using data to estimate the value of various renovation features.</a:t>
              </a:r>
            </a:p>
            <a:p>
              <a:pPr algn="ctr"/>
              <a:r>
                <a:rPr lang="en-US" altLang="ko-KR" sz="1500" i="1" dirty="0">
                  <a:latin typeface="+mj-lt"/>
                </a:rPr>
                <a:t> </a:t>
              </a:r>
            </a:p>
            <a:p>
              <a:pPr algn="ctr"/>
              <a:r>
                <a:rPr lang="en-US" altLang="ko-KR" sz="1500" i="1" dirty="0">
                  <a:latin typeface="+mj-lt"/>
                </a:rPr>
                <a:t>This model will empower homeowners to make informed decisions about renovations.</a:t>
              </a:r>
            </a:p>
          </p:txBody>
        </p:sp>
      </p:grpSp>
      <p:sp>
        <p:nvSpPr>
          <p:cNvPr id="25" name="Text Box 4">
            <a:extLst>
              <a:ext uri="{FF2B5EF4-FFF2-40B4-BE49-F238E27FC236}">
                <a16:creationId xmlns:a16="http://schemas.microsoft.com/office/drawing/2014/main" id="{0DA32178-73AC-41D4-B0DB-0DBCE25998B5}"/>
              </a:ext>
            </a:extLst>
          </p:cNvPr>
          <p:cNvSpPr txBox="1">
            <a:spLocks noChangeArrowheads="1"/>
          </p:cNvSpPr>
          <p:nvPr/>
        </p:nvSpPr>
        <p:spPr bwMode="auto">
          <a:xfrm>
            <a:off x="171442" y="-11399"/>
            <a:ext cx="1550884" cy="76944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4400" b="1" dirty="0">
                <a:solidFill>
                  <a:srgbClr val="D8EAED"/>
                </a:solidFill>
                <a:latin typeface="+mj-lt"/>
                <a:ea typeface="맑은 고딕" pitchFamily="50" charset="-127"/>
                <a:cs typeface="굴림" pitchFamily="50" charset="-127"/>
              </a:rPr>
              <a:t>01</a:t>
            </a:r>
            <a:endParaRPr kumimoji="1" lang="ko-KR" altLang="ko-KR" sz="4400" b="1" dirty="0">
              <a:solidFill>
                <a:srgbClr val="D8EAED"/>
              </a:solidFill>
              <a:latin typeface="+mj-lt"/>
              <a:ea typeface="맑은 고딕" pitchFamily="50" charset="-127"/>
              <a:cs typeface="굴림" pitchFamily="50" charset="-127"/>
            </a:endParaRP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2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circle(in)">
                                      <p:cBhvr>
                                        <p:cTn id="12"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C455B2A-3D1B-4F98-ACA5-C72C064015F6}"/>
              </a:ext>
            </a:extLst>
          </p:cNvPr>
          <p:cNvGrpSpPr/>
          <p:nvPr/>
        </p:nvGrpSpPr>
        <p:grpSpPr>
          <a:xfrm>
            <a:off x="5652120" y="2204864"/>
            <a:ext cx="3995481" cy="1390367"/>
            <a:chOff x="6665542" y="2831646"/>
            <a:chExt cx="4797246" cy="1004247"/>
          </a:xfrm>
        </p:grpSpPr>
        <p:sp>
          <p:nvSpPr>
            <p:cNvPr id="8" name="TextBox 7">
              <a:extLst>
                <a:ext uri="{FF2B5EF4-FFF2-40B4-BE49-F238E27FC236}">
                  <a16:creationId xmlns:a16="http://schemas.microsoft.com/office/drawing/2014/main" id="{5CF5BDA4-10C7-46A6-AC30-523A3FC438AC}"/>
                </a:ext>
              </a:extLst>
            </p:cNvPr>
            <p:cNvSpPr txBox="1"/>
            <p:nvPr/>
          </p:nvSpPr>
          <p:spPr>
            <a:xfrm>
              <a:off x="6665542" y="2831646"/>
              <a:ext cx="4777152" cy="666911"/>
            </a:xfrm>
            <a:prstGeom prst="rect">
              <a:avLst/>
            </a:prstGeom>
            <a:noFill/>
          </p:spPr>
          <p:txBody>
            <a:bodyPr wrap="square" rtlCol="0" anchor="ctr">
              <a:spAutoFit/>
            </a:bodyPr>
            <a:lstStyle/>
            <a:p>
              <a:r>
                <a:rPr lang="en-US" altLang="ko-KR" sz="5400" b="1" dirty="0">
                  <a:solidFill>
                    <a:srgbClr val="DFEB23"/>
                  </a:solidFill>
                  <a:latin typeface="+mj-lt"/>
                  <a:cs typeface="Arial" pitchFamily="34" charset="0"/>
                </a:rPr>
                <a:t>DETAILS</a:t>
              </a:r>
              <a:endParaRPr lang="ko-KR" altLang="en-US" sz="5400" b="1" dirty="0">
                <a:solidFill>
                  <a:srgbClr val="DFEB23"/>
                </a:solidFill>
                <a:latin typeface="+mj-lt"/>
                <a:cs typeface="Arial" pitchFamily="34" charset="0"/>
              </a:endParaRPr>
            </a:p>
          </p:txBody>
        </p:sp>
        <p:sp>
          <p:nvSpPr>
            <p:cNvPr id="9" name="TextBox 8">
              <a:extLst>
                <a:ext uri="{FF2B5EF4-FFF2-40B4-BE49-F238E27FC236}">
                  <a16:creationId xmlns:a16="http://schemas.microsoft.com/office/drawing/2014/main" id="{C062103B-F514-4BE9-B5B2-C13878D2FE7C}"/>
                </a:ext>
              </a:extLst>
            </p:cNvPr>
            <p:cNvSpPr txBox="1"/>
            <p:nvPr/>
          </p:nvSpPr>
          <p:spPr>
            <a:xfrm>
              <a:off x="6685692" y="3569128"/>
              <a:ext cx="4777096" cy="266765"/>
            </a:xfrm>
            <a:prstGeom prst="rect">
              <a:avLst/>
            </a:prstGeom>
            <a:noFill/>
          </p:spPr>
          <p:txBody>
            <a:bodyPr wrap="square" rtlCol="0" anchor="ctr">
              <a:spAutoFit/>
            </a:bodyPr>
            <a:lstStyle/>
            <a:p>
              <a:r>
                <a:rPr lang="en-US" altLang="ko-KR" dirty="0">
                  <a:solidFill>
                    <a:srgbClr val="3393A5"/>
                  </a:solidFill>
                  <a:cs typeface="Arial" pitchFamily="34" charset="0"/>
                </a:rPr>
                <a:t>A Data-Driven Approach.</a:t>
              </a:r>
              <a:endParaRPr lang="ko-KR" altLang="en-US" dirty="0">
                <a:solidFill>
                  <a:srgbClr val="3393A5"/>
                </a:solidFill>
                <a:cs typeface="Arial" pitchFamily="34" charset="0"/>
              </a:endParaRPr>
            </a:p>
          </p:txBody>
        </p:sp>
      </p:grpSp>
    </p:spTree>
    <p:extLst>
      <p:ext uri="{BB962C8B-B14F-4D97-AF65-F5344CB8AC3E}">
        <p14:creationId xmlns:p14="http://schemas.microsoft.com/office/powerpoint/2010/main" val="126376483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Box 4"/>
          <p:cNvSpPr txBox="1">
            <a:spLocks noChangeArrowheads="1"/>
          </p:cNvSpPr>
          <p:nvPr/>
        </p:nvSpPr>
        <p:spPr bwMode="auto">
          <a:xfrm>
            <a:off x="179512" y="153657"/>
            <a:ext cx="1550884" cy="76944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4400" b="1" dirty="0">
                <a:solidFill>
                  <a:srgbClr val="D8EAED"/>
                </a:solidFill>
                <a:latin typeface="+mj-lt"/>
                <a:ea typeface="맑은 고딕" pitchFamily="50" charset="-127"/>
                <a:cs typeface="굴림" pitchFamily="50" charset="-127"/>
              </a:rPr>
              <a:t>02</a:t>
            </a:r>
            <a:endParaRPr kumimoji="1" lang="ko-KR" altLang="ko-KR" sz="4400" b="1" dirty="0">
              <a:solidFill>
                <a:srgbClr val="D8EAED"/>
              </a:solidFill>
              <a:latin typeface="+mj-lt"/>
              <a:ea typeface="맑은 고딕" pitchFamily="50" charset="-127"/>
              <a:cs typeface="굴림" pitchFamily="50" charset="-127"/>
            </a:endParaRPr>
          </a:p>
        </p:txBody>
      </p:sp>
      <p:sp>
        <p:nvSpPr>
          <p:cNvPr id="4" name="TextBox 3">
            <a:extLst>
              <a:ext uri="{FF2B5EF4-FFF2-40B4-BE49-F238E27FC236}">
                <a16:creationId xmlns:a16="http://schemas.microsoft.com/office/drawing/2014/main" id="{2C0DFB74-D3B2-4910-A21C-7F49C0B468F1}"/>
              </a:ext>
            </a:extLst>
          </p:cNvPr>
          <p:cNvSpPr txBox="1"/>
          <p:nvPr/>
        </p:nvSpPr>
        <p:spPr>
          <a:xfrm>
            <a:off x="2267744" y="404664"/>
            <a:ext cx="4248472" cy="374418"/>
          </a:xfrm>
          <a:prstGeom prst="rect">
            <a:avLst/>
          </a:prstGeom>
          <a:noFill/>
        </p:spPr>
        <p:txBody>
          <a:bodyPr wrap="square" rtlCol="0">
            <a:spAutoFit/>
          </a:bodyPr>
          <a:lstStyle/>
          <a:p>
            <a:r>
              <a:rPr lang="en-US" dirty="0"/>
              <a:t>To achieve this we took several key steps: </a:t>
            </a:r>
          </a:p>
        </p:txBody>
      </p:sp>
      <p:sp>
        <p:nvSpPr>
          <p:cNvPr id="5" name="TextBox 4">
            <a:extLst>
              <a:ext uri="{FF2B5EF4-FFF2-40B4-BE49-F238E27FC236}">
                <a16:creationId xmlns:a16="http://schemas.microsoft.com/office/drawing/2014/main" id="{3F03766F-02F7-402D-AC7B-E1F08E636B9D}"/>
              </a:ext>
            </a:extLst>
          </p:cNvPr>
          <p:cNvSpPr txBox="1"/>
          <p:nvPr/>
        </p:nvSpPr>
        <p:spPr>
          <a:xfrm>
            <a:off x="3131840" y="923098"/>
            <a:ext cx="2448272"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t>Data Analysis.</a:t>
            </a:r>
          </a:p>
        </p:txBody>
      </p:sp>
      <p:sp>
        <p:nvSpPr>
          <p:cNvPr id="7" name="TextBox 6">
            <a:extLst>
              <a:ext uri="{FF2B5EF4-FFF2-40B4-BE49-F238E27FC236}">
                <a16:creationId xmlns:a16="http://schemas.microsoft.com/office/drawing/2014/main" id="{20E1B10C-F39A-48D0-8279-084EA2CCE583}"/>
              </a:ext>
            </a:extLst>
          </p:cNvPr>
          <p:cNvSpPr txBox="1"/>
          <p:nvPr/>
        </p:nvSpPr>
        <p:spPr>
          <a:xfrm>
            <a:off x="3131840" y="1293369"/>
            <a:ext cx="2448272"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t>Model Development.</a:t>
            </a:r>
          </a:p>
        </p:txBody>
      </p:sp>
      <p:sp>
        <p:nvSpPr>
          <p:cNvPr id="8" name="TextBox 7">
            <a:extLst>
              <a:ext uri="{FF2B5EF4-FFF2-40B4-BE49-F238E27FC236}">
                <a16:creationId xmlns:a16="http://schemas.microsoft.com/office/drawing/2014/main" id="{A2BDF538-318B-4AFE-B30E-C770884A0AC6}"/>
              </a:ext>
            </a:extLst>
          </p:cNvPr>
          <p:cNvSpPr txBox="1"/>
          <p:nvPr/>
        </p:nvSpPr>
        <p:spPr>
          <a:xfrm>
            <a:off x="3131840" y="1696602"/>
            <a:ext cx="2448272"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t>Predictive Analysis.</a:t>
            </a: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Data Analysis.</a:t>
            </a:r>
            <a:endParaRPr lang="ko-KR" altLang="en-US" dirty="0"/>
          </a:p>
        </p:txBody>
      </p:sp>
      <p:sp>
        <p:nvSpPr>
          <p:cNvPr id="3" name="TextBox 2">
            <a:extLst>
              <a:ext uri="{FF2B5EF4-FFF2-40B4-BE49-F238E27FC236}">
                <a16:creationId xmlns:a16="http://schemas.microsoft.com/office/drawing/2014/main" id="{1ADC3325-C7A2-44BC-8C85-440BEA80E638}"/>
              </a:ext>
            </a:extLst>
          </p:cNvPr>
          <p:cNvSpPr txBox="1"/>
          <p:nvPr/>
        </p:nvSpPr>
        <p:spPr>
          <a:xfrm>
            <a:off x="1331640" y="1340769"/>
            <a:ext cx="7056784" cy="430887"/>
          </a:xfrm>
          <a:prstGeom prst="rect">
            <a:avLst/>
          </a:prstGeom>
          <a:noFill/>
        </p:spPr>
        <p:txBody>
          <a:bodyPr wrap="square" rtlCol="0">
            <a:spAutoFit/>
          </a:bodyPr>
          <a:lstStyle/>
          <a:p>
            <a:r>
              <a:rPr lang="en-US" sz="1100" dirty="0"/>
              <a:t>We worked and checked the data to understand the relationship between different features of the house with the price as well as each other. </a:t>
            </a:r>
          </a:p>
        </p:txBody>
      </p:sp>
      <p:pic>
        <p:nvPicPr>
          <p:cNvPr id="5" name="Picture 4">
            <a:extLst>
              <a:ext uri="{FF2B5EF4-FFF2-40B4-BE49-F238E27FC236}">
                <a16:creationId xmlns:a16="http://schemas.microsoft.com/office/drawing/2014/main" id="{E8109AAA-E821-4F19-B3E8-8D4CDB263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616" y="2060848"/>
            <a:ext cx="4167058" cy="3683616"/>
          </a:xfrm>
          <a:prstGeom prst="rect">
            <a:avLst/>
          </a:prstGeom>
        </p:spPr>
      </p:pic>
      <p:sp>
        <p:nvSpPr>
          <p:cNvPr id="7" name="Arrow: Pentagon 6">
            <a:extLst>
              <a:ext uri="{FF2B5EF4-FFF2-40B4-BE49-F238E27FC236}">
                <a16:creationId xmlns:a16="http://schemas.microsoft.com/office/drawing/2014/main" id="{A2A22037-5913-410F-862B-B2E888C5A5B5}"/>
              </a:ext>
            </a:extLst>
          </p:cNvPr>
          <p:cNvSpPr/>
          <p:nvPr/>
        </p:nvSpPr>
        <p:spPr>
          <a:xfrm rot="10800000">
            <a:off x="5724128" y="1916832"/>
            <a:ext cx="3096344" cy="648072"/>
          </a:xfrm>
          <a:prstGeom prst="homePlate">
            <a:avLst/>
          </a:prstGeom>
          <a:solidFill>
            <a:srgbClr val="3CAA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264537B5-8547-47F4-9CDF-155FB62C47D5}"/>
              </a:ext>
            </a:extLst>
          </p:cNvPr>
          <p:cNvSpPr txBox="1"/>
          <p:nvPr/>
        </p:nvSpPr>
        <p:spPr>
          <a:xfrm>
            <a:off x="6372200" y="2060848"/>
            <a:ext cx="2232248" cy="369332"/>
          </a:xfrm>
          <a:prstGeom prst="rect">
            <a:avLst/>
          </a:prstGeom>
          <a:noFill/>
        </p:spPr>
        <p:txBody>
          <a:bodyPr wrap="square" rtlCol="0">
            <a:spAutoFit/>
          </a:bodyPr>
          <a:lstStyle/>
          <a:p>
            <a:r>
              <a:rPr lang="en-US" dirty="0"/>
              <a:t>Key pointers;</a:t>
            </a:r>
          </a:p>
        </p:txBody>
      </p:sp>
      <p:sp>
        <p:nvSpPr>
          <p:cNvPr id="9" name="TextBox 8">
            <a:extLst>
              <a:ext uri="{FF2B5EF4-FFF2-40B4-BE49-F238E27FC236}">
                <a16:creationId xmlns:a16="http://schemas.microsoft.com/office/drawing/2014/main" id="{8E36D865-39DA-42F4-9892-F6EC09DE2A3F}"/>
              </a:ext>
            </a:extLst>
          </p:cNvPr>
          <p:cNvSpPr txBox="1"/>
          <p:nvPr/>
        </p:nvSpPr>
        <p:spPr>
          <a:xfrm>
            <a:off x="5724128" y="2924944"/>
            <a:ext cx="3096344" cy="1944216"/>
          </a:xfrm>
          <a:prstGeom prst="rect">
            <a:avLst/>
          </a:prstGeom>
          <a:noFill/>
        </p:spPr>
        <p:txBody>
          <a:bodyPr wrap="square" rtlCol="0">
            <a:spAutoFit/>
          </a:bodyPr>
          <a:lstStyle/>
          <a:p>
            <a:pPr marL="285750" indent="-285750">
              <a:buFont typeface="Arial" panose="020B0604020202020204" pitchFamily="34" charset="0"/>
              <a:buChar char="•"/>
            </a:pPr>
            <a:r>
              <a:rPr lang="en-US" dirty="0"/>
              <a:t>Here we get to know that the square footage of the living space had an effect on the pricing of the building more than any other feature of the house.</a:t>
            </a:r>
          </a:p>
          <a:p>
            <a:pPr marL="285750" indent="-285750">
              <a:buFont typeface="Arial" panose="020B0604020202020204" pitchFamily="34" charset="0"/>
              <a:buChar char="•"/>
            </a:pPr>
            <a:endParaRPr lang="en-US" sz="1100" dirty="0"/>
          </a:p>
        </p:txBody>
      </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A4BDA0-C270-4764-9C18-A593BCE2C965}"/>
              </a:ext>
            </a:extLst>
          </p:cNvPr>
          <p:cNvSpPr txBox="1"/>
          <p:nvPr/>
        </p:nvSpPr>
        <p:spPr>
          <a:xfrm>
            <a:off x="3995936" y="2060848"/>
            <a:ext cx="4968552" cy="1569660"/>
          </a:xfrm>
          <a:prstGeom prst="rect">
            <a:avLst/>
          </a:prstGeom>
          <a:noFill/>
        </p:spPr>
        <p:txBody>
          <a:bodyPr wrap="square" rtlCol="0" anchor="ctr">
            <a:spAutoFit/>
          </a:bodyPr>
          <a:lstStyle/>
          <a:p>
            <a:r>
              <a:rPr lang="en-US" altLang="ko-KR" sz="4800" b="1" dirty="0">
                <a:solidFill>
                  <a:srgbClr val="3393A5"/>
                </a:solidFill>
                <a:latin typeface="Tahoma" panose="020B0604030504040204" pitchFamily="34" charset="0"/>
                <a:ea typeface="Tahoma" panose="020B0604030504040204" pitchFamily="34" charset="0"/>
                <a:cs typeface="Tahoma" panose="020B0604030504040204" pitchFamily="34" charset="0"/>
              </a:rPr>
              <a:t>MODEL DEVELOPMENT.</a:t>
            </a:r>
            <a:endParaRPr lang="ko-KR" altLang="en-US" sz="4800" b="1" dirty="0">
              <a:solidFill>
                <a:srgbClr val="3393A5"/>
              </a:solidFill>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148822504"/>
      </p:ext>
    </p:extLst>
  </p:cSld>
  <p:clrMapOvr>
    <a:masterClrMapping/>
  </p:clrMapOvr>
  <p:transition spd="slow">
    <p:wipe/>
  </p:transition>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13125</TotalTime>
  <Words>704</Words>
  <Application>Microsoft Office PowerPoint</Application>
  <PresentationFormat>On-screen Show (4:3)</PresentationFormat>
  <Paragraphs>97</Paragraphs>
  <Slides>19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맑은 고딕</vt:lpstr>
      <vt:lpstr>Arial</vt:lpstr>
      <vt:lpstr>Calibri Light</vt:lpstr>
      <vt:lpstr>Tahoma</vt:lpstr>
      <vt:lpstr>Wingdings</vt:lpstr>
      <vt:lpstr>Calibri</vt:lpstr>
      <vt:lpstr>굴림체</vt:lpstr>
      <vt:lpstr>Office 테마</vt:lpstr>
      <vt:lpstr>UNLOCKING HOME VALUE THROUGH RENOVATION:  A Data-Driven  Approach.</vt:lpstr>
      <vt:lpstr>Done By:</vt:lpstr>
      <vt:lpstr>PowerPoint Presentation</vt:lpstr>
      <vt:lpstr>PowerPoint Presentation</vt:lpstr>
      <vt:lpstr>PROJECT DESCRIPTION</vt:lpstr>
      <vt:lpstr>PowerPoint Presentation</vt:lpstr>
      <vt:lpstr>PowerPoint Presentation</vt:lpstr>
      <vt:lpstr>Data Analysis.</vt:lpstr>
      <vt:lpstr>PowerPoint Presentation</vt:lpstr>
      <vt:lpstr>FLOWCHART: Predictive Model for Renovation Impact.</vt:lpstr>
      <vt:lpstr>PowerPoint Presentation</vt:lpstr>
      <vt:lpstr>Pricing Guidance</vt:lpstr>
      <vt:lpstr>Smart Renovation Advice</vt:lpstr>
      <vt:lpstr>Market Awareness</vt:lpstr>
      <vt:lpstr>Trusted Partnerships</vt:lpstr>
      <vt:lpstr>Tailored Recommendations</vt:lpstr>
      <vt:lpstr>PowerPoint Presentation</vt:lpstr>
      <vt:lpstr>Limitations</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Ian Vaati</cp:lastModifiedBy>
  <cp:revision>38</cp:revision>
  <dcterms:created xsi:type="dcterms:W3CDTF">2010-02-01T08:03:16Z</dcterms:created>
  <dcterms:modified xsi:type="dcterms:W3CDTF">2023-09-10T21:18:50Z</dcterms:modified>
  <cp:category>www.slidemembers.com</cp:category>
</cp:coreProperties>
</file>

<file path=docProps/thumbnail.jpeg>
</file>